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36"/>
  </p:notesMasterIdLst>
  <p:sldIdLst>
    <p:sldId id="256" r:id="rId2"/>
    <p:sldId id="258" r:id="rId3"/>
    <p:sldId id="266" r:id="rId4"/>
    <p:sldId id="267" r:id="rId5"/>
    <p:sldId id="259" r:id="rId6"/>
    <p:sldId id="260" r:id="rId7"/>
    <p:sldId id="263" r:id="rId8"/>
    <p:sldId id="264" r:id="rId9"/>
    <p:sldId id="265" r:id="rId10"/>
    <p:sldId id="268" r:id="rId11"/>
    <p:sldId id="272" r:id="rId12"/>
    <p:sldId id="273" r:id="rId13"/>
    <p:sldId id="274" r:id="rId14"/>
    <p:sldId id="293" r:id="rId15"/>
    <p:sldId id="294" r:id="rId16"/>
    <p:sldId id="276" r:id="rId17"/>
    <p:sldId id="271" r:id="rId18"/>
    <p:sldId id="269" r:id="rId19"/>
    <p:sldId id="277" r:id="rId20"/>
    <p:sldId id="278" r:id="rId21"/>
    <p:sldId id="279" r:id="rId22"/>
    <p:sldId id="282" r:id="rId23"/>
    <p:sldId id="280" r:id="rId24"/>
    <p:sldId id="281" r:id="rId25"/>
    <p:sldId id="283" r:id="rId26"/>
    <p:sldId id="285" r:id="rId27"/>
    <p:sldId id="286" r:id="rId28"/>
    <p:sldId id="287" r:id="rId29"/>
    <p:sldId id="288" r:id="rId30"/>
    <p:sldId id="290" r:id="rId31"/>
    <p:sldId id="291" r:id="rId32"/>
    <p:sldId id="292" r:id="rId33"/>
    <p:sldId id="295" r:id="rId34"/>
    <p:sldId id="27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23" autoAdjust="0"/>
  </p:normalViewPr>
  <p:slideViewPr>
    <p:cSldViewPr snapToGrid="0">
      <p:cViewPr varScale="1">
        <p:scale>
          <a:sx n="68" d="100"/>
          <a:sy n="68" d="100"/>
        </p:scale>
        <p:origin x="1234"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223374-3F98-4C24-AE79-FBD74D0F2166}" type="datetimeFigureOut">
              <a:rPr lang="en-US" smtClean="0"/>
              <a:t>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8466C-B520-4428-B7C8-9D4A61276514}" type="slidenum">
              <a:rPr lang="en-US" smtClean="0"/>
              <a:t>‹#›</a:t>
            </a:fld>
            <a:endParaRPr lang="en-US"/>
          </a:p>
        </p:txBody>
      </p:sp>
    </p:spTree>
    <p:extLst>
      <p:ext uri="{BB962C8B-B14F-4D97-AF65-F5344CB8AC3E}">
        <p14:creationId xmlns:p14="http://schemas.microsoft.com/office/powerpoint/2010/main" val="2435169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XML" TargetMode="External"/><Relationship Id="rId3" Type="http://schemas.openxmlformats.org/officeDocument/2006/relationships/hyperlink" Target="https://en.wikipedia.org/wiki/Cross-platform" TargetMode="External"/><Relationship Id="rId7" Type="http://schemas.openxmlformats.org/officeDocument/2006/relationships/hyperlink" Target="https://en.wikipedia.org/wiki/X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HTML" TargetMode="External"/><Relationship Id="rId11" Type="http://schemas.openxmlformats.org/officeDocument/2006/relationships/hyperlink" Target="https://en.wikipedia.org/wiki/Object_(computer_science)" TargetMode="External"/><Relationship Id="rId5" Type="http://schemas.openxmlformats.org/officeDocument/2006/relationships/hyperlink" Target="https://en.wikipedia.org/wiki/Application_programming_interface" TargetMode="External"/><Relationship Id="rId10" Type="http://schemas.openxmlformats.org/officeDocument/2006/relationships/hyperlink" Target="https://en.wikipedia.org/wiki/Node_(computer_science)"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Tree_structur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XML" TargetMode="External"/><Relationship Id="rId3" Type="http://schemas.openxmlformats.org/officeDocument/2006/relationships/hyperlink" Target="https://en.wikipedia.org/wiki/Cross-platform" TargetMode="External"/><Relationship Id="rId7" Type="http://schemas.openxmlformats.org/officeDocument/2006/relationships/hyperlink" Target="https://en.wikipedia.org/wiki/XHTML"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en.wikipedia.org/wiki/HTML" TargetMode="External"/><Relationship Id="rId11" Type="http://schemas.openxmlformats.org/officeDocument/2006/relationships/hyperlink" Target="https://en.wikipedia.org/wiki/Object_(computer_science)" TargetMode="External"/><Relationship Id="rId5" Type="http://schemas.openxmlformats.org/officeDocument/2006/relationships/hyperlink" Target="https://en.wikipedia.org/wiki/Application_programming_interface" TargetMode="External"/><Relationship Id="rId10" Type="http://schemas.openxmlformats.org/officeDocument/2006/relationships/hyperlink" Target="https://en.wikipedia.org/wiki/Node_(computer_science)"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Tree_structure"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Lines --- horizons ---- areas ---- stacked areas ---- streamgraph ---- overlapping areas ----- grouped bars ---- stacked bars ----- bars ----- donut</a:t>
            </a:r>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2</a:t>
            </a:fld>
            <a:endParaRPr lang="en-US"/>
          </a:p>
        </p:txBody>
      </p:sp>
    </p:spTree>
    <p:extLst>
      <p:ext uri="{BB962C8B-B14F-4D97-AF65-F5344CB8AC3E}">
        <p14:creationId xmlns:p14="http://schemas.microsoft.com/office/powerpoint/2010/main" val="2967019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Ctrl+Alt+Q</a:t>
            </a:r>
            <a:r>
              <a:rPr lang="en-US" dirty="0"/>
              <a:t> (Stop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Ctrl+Alt+L</a:t>
            </a:r>
            <a:r>
              <a:rPr lang="en-US" dirty="0"/>
              <a:t> (Start the Server) and direct the page to index.html</a:t>
            </a:r>
          </a:p>
          <a:p>
            <a:endParaRPr lang="en-US" dirty="0"/>
          </a:p>
          <a:p>
            <a:r>
              <a:rPr lang="en-US" sz="1200" b="0" i="0" kern="1200" dirty="0">
                <a:solidFill>
                  <a:schemeClr val="tx1"/>
                </a:solidFill>
                <a:effectLst/>
                <a:latin typeface="+mn-lt"/>
                <a:ea typeface="+mn-ea"/>
                <a:cs typeface="+mn-cs"/>
              </a:rPr>
              <a:t>WebStorm</a:t>
            </a:r>
          </a:p>
          <a:p>
            <a:br>
              <a:rPr lang="en-US" dirty="0"/>
            </a:b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14</a:t>
            </a:fld>
            <a:endParaRPr lang="en-US"/>
          </a:p>
        </p:txBody>
      </p:sp>
    </p:spTree>
    <p:extLst>
      <p:ext uri="{BB962C8B-B14F-4D97-AF65-F5344CB8AC3E}">
        <p14:creationId xmlns:p14="http://schemas.microsoft.com/office/powerpoint/2010/main" val="1792695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Ctrl+Alt+Q</a:t>
            </a:r>
            <a:r>
              <a:rPr lang="en-US" dirty="0"/>
              <a:t> (Stop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Ctrl+Alt+L</a:t>
            </a:r>
            <a:r>
              <a:rPr lang="en-US" dirty="0"/>
              <a:t> (Start the Server) and direct the page to index.html</a:t>
            </a:r>
            <a:br>
              <a:rPr lang="en-US" dirty="0"/>
            </a:b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15</a:t>
            </a:fld>
            <a:endParaRPr lang="en-US"/>
          </a:p>
        </p:txBody>
      </p:sp>
    </p:spTree>
    <p:extLst>
      <p:ext uri="{BB962C8B-B14F-4D97-AF65-F5344CB8AC3E}">
        <p14:creationId xmlns:p14="http://schemas.microsoft.com/office/powerpoint/2010/main" val="159622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Ctrl+Alt+Q</a:t>
            </a:r>
            <a:r>
              <a:rPr lang="en-US" dirty="0"/>
              <a:t> (Stop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Ctrl+Alt+L</a:t>
            </a:r>
            <a:r>
              <a:rPr lang="en-US" dirty="0"/>
              <a:t> (Start the Server) and direct the page to index.html</a:t>
            </a:r>
          </a:p>
          <a:p>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16</a:t>
            </a:fld>
            <a:endParaRPr lang="en-US"/>
          </a:p>
        </p:txBody>
      </p:sp>
    </p:spTree>
    <p:extLst>
      <p:ext uri="{BB962C8B-B14F-4D97-AF65-F5344CB8AC3E}">
        <p14:creationId xmlns:p14="http://schemas.microsoft.com/office/powerpoint/2010/main" val="10686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Document Object Model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DOM</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Cross-platform"/>
              </a:rPr>
              <a:t>cross-platform</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tooltip="Programming language"/>
              </a:rPr>
              <a:t>language</a:t>
            </a:r>
            <a:r>
              <a:rPr lang="en-US" sz="1200" b="0" i="0" kern="1200" dirty="0">
                <a:solidFill>
                  <a:schemeClr val="tx1"/>
                </a:solidFill>
                <a:effectLst/>
                <a:latin typeface="+mn-lt"/>
                <a:ea typeface="+mn-ea"/>
                <a:cs typeface="+mn-cs"/>
              </a:rPr>
              <a:t>-independent </a:t>
            </a:r>
            <a:r>
              <a:rPr lang="en-US" sz="1200" b="0" i="0" u="none" strike="noStrike" kern="1200" dirty="0">
                <a:solidFill>
                  <a:schemeClr val="tx1"/>
                </a:solidFill>
                <a:effectLst/>
                <a:latin typeface="+mn-lt"/>
                <a:ea typeface="+mn-ea"/>
                <a:cs typeface="+mn-cs"/>
                <a:hlinkClick r:id="rId5" tooltip="Application programming interface"/>
              </a:rPr>
              <a:t>application programming interface</a:t>
            </a:r>
            <a:r>
              <a:rPr lang="en-US" sz="1200" b="0" i="0" kern="1200" dirty="0">
                <a:solidFill>
                  <a:schemeClr val="tx1"/>
                </a:solidFill>
                <a:effectLst/>
                <a:latin typeface="+mn-lt"/>
                <a:ea typeface="+mn-ea"/>
                <a:cs typeface="+mn-cs"/>
              </a:rPr>
              <a:t> that treats an </a:t>
            </a:r>
            <a:r>
              <a:rPr lang="en-US" sz="1200" b="0" i="0" u="none" strike="noStrike" kern="1200" dirty="0">
                <a:solidFill>
                  <a:schemeClr val="tx1"/>
                </a:solidFill>
                <a:effectLst/>
                <a:latin typeface="+mn-lt"/>
                <a:ea typeface="+mn-ea"/>
                <a:cs typeface="+mn-cs"/>
                <a:hlinkClick r:id="rId6" tooltip="HTML"/>
              </a:rPr>
              <a:t>HTML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XHTML"/>
              </a:rPr>
              <a:t>XHTML</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8" tooltip="XML"/>
              </a:rPr>
              <a:t>XML</a:t>
            </a:r>
            <a:r>
              <a:rPr lang="en-US" sz="1200" b="0" i="0" kern="1200" dirty="0">
                <a:solidFill>
                  <a:schemeClr val="tx1"/>
                </a:solidFill>
                <a:effectLst/>
                <a:latin typeface="+mn-lt"/>
                <a:ea typeface="+mn-ea"/>
                <a:cs typeface="+mn-cs"/>
              </a:rPr>
              <a:t> document as a </a:t>
            </a:r>
            <a:r>
              <a:rPr lang="en-US" sz="1200" b="0" i="0" u="none" strike="noStrike" kern="1200" dirty="0">
                <a:solidFill>
                  <a:schemeClr val="tx1"/>
                </a:solidFill>
                <a:effectLst/>
                <a:latin typeface="+mn-lt"/>
                <a:ea typeface="+mn-ea"/>
                <a:cs typeface="+mn-cs"/>
                <a:hlinkClick r:id="rId9" tooltip="Tree structure"/>
              </a:rPr>
              <a:t>tree structure</a:t>
            </a:r>
            <a:r>
              <a:rPr lang="en-US" sz="1200" b="0" i="0" kern="1200" dirty="0">
                <a:solidFill>
                  <a:schemeClr val="tx1"/>
                </a:solidFill>
                <a:effectLst/>
                <a:latin typeface="+mn-lt"/>
                <a:ea typeface="+mn-ea"/>
                <a:cs typeface="+mn-cs"/>
              </a:rPr>
              <a:t> where in each </a:t>
            </a:r>
            <a:r>
              <a:rPr lang="en-US" sz="1200" b="0" i="0" u="none" strike="noStrike" kern="1200" dirty="0">
                <a:solidFill>
                  <a:schemeClr val="tx1"/>
                </a:solidFill>
                <a:effectLst/>
                <a:latin typeface="+mn-lt"/>
                <a:ea typeface="+mn-ea"/>
                <a:cs typeface="+mn-cs"/>
                <a:hlinkClick r:id="rId10" tooltip="Node (computer science)"/>
              </a:rPr>
              <a:t>node</a:t>
            </a:r>
            <a:r>
              <a:rPr lang="en-US" sz="1200" b="0" i="0"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11" tooltip="Object (computer science)"/>
              </a:rPr>
              <a:t>object</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representing a part of the document</a:t>
            </a:r>
          </a:p>
        </p:txBody>
      </p:sp>
      <p:sp>
        <p:nvSpPr>
          <p:cNvPr id="4" name="Slide Number Placeholder 3"/>
          <p:cNvSpPr>
            <a:spLocks noGrp="1"/>
          </p:cNvSpPr>
          <p:nvPr>
            <p:ph type="sldNum" sz="quarter" idx="5"/>
          </p:nvPr>
        </p:nvSpPr>
        <p:spPr/>
        <p:txBody>
          <a:bodyPr/>
          <a:lstStyle/>
          <a:p>
            <a:fld id="{5268466C-B520-4428-B7C8-9D4A61276514}" type="slidenum">
              <a:rPr lang="en-US" smtClean="0"/>
              <a:t>17</a:t>
            </a:fld>
            <a:endParaRPr lang="en-US"/>
          </a:p>
        </p:txBody>
      </p:sp>
    </p:spTree>
    <p:extLst>
      <p:ext uri="{BB962C8B-B14F-4D97-AF65-F5344CB8AC3E}">
        <p14:creationId xmlns:p14="http://schemas.microsoft.com/office/powerpoint/2010/main" val="3172119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The following example demonstrates selecting the first matching element by tag name using d3.select.</a:t>
            </a:r>
          </a:p>
          <a:p>
            <a:pPr marL="228600" indent="-228600">
              <a:buAutoNum type="arabicPeriod"/>
            </a:pPr>
            <a:r>
              <a:rPr lang="en-US" dirty="0"/>
              <a:t>d3.select("p")</a:t>
            </a:r>
            <a:r>
              <a:rPr lang="en-US" sz="1200" b="0" i="0" kern="1200" dirty="0">
                <a:solidFill>
                  <a:schemeClr val="tx1"/>
                </a:solidFill>
                <a:effectLst/>
                <a:latin typeface="+mn-lt"/>
                <a:ea typeface="+mn-ea"/>
                <a:cs typeface="+mn-cs"/>
              </a:rPr>
              <a:t> returns first </a:t>
            </a:r>
            <a:r>
              <a:rPr lang="en-US" dirty="0"/>
              <a:t>&lt;p&gt;</a:t>
            </a:r>
            <a:r>
              <a:rPr lang="en-US" sz="1200" b="0" i="0" kern="1200" dirty="0">
                <a:solidFill>
                  <a:schemeClr val="tx1"/>
                </a:solidFill>
                <a:effectLst/>
                <a:latin typeface="+mn-lt"/>
                <a:ea typeface="+mn-ea"/>
                <a:cs typeface="+mn-cs"/>
              </a:rPr>
              <a:t> element and then, </a:t>
            </a:r>
            <a:r>
              <a:rPr lang="en-US" dirty="0"/>
              <a:t>.style("</a:t>
            </a:r>
            <a:r>
              <a:rPr lang="en-US" dirty="0" err="1"/>
              <a:t>color","green</a:t>
            </a:r>
            <a:r>
              <a:rPr lang="en-US" dirty="0"/>
              <a:t>")</a:t>
            </a:r>
          </a:p>
          <a:p>
            <a:pPr marL="228600" indent="-228600">
              <a:buAutoNum type="arabicPeriod"/>
            </a:pPr>
            <a:r>
              <a:rPr lang="en-US" sz="1200" b="0" i="0" kern="1200" dirty="0">
                <a:solidFill>
                  <a:schemeClr val="tx1"/>
                </a:solidFill>
                <a:effectLst/>
                <a:latin typeface="+mn-lt"/>
                <a:ea typeface="+mn-ea"/>
                <a:cs typeface="+mn-cs"/>
              </a:rPr>
              <a:t>d3.select() method can also be used to get an element with specified id</a:t>
            </a: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18</a:t>
            </a:fld>
            <a:endParaRPr lang="en-US"/>
          </a:p>
        </p:txBody>
      </p:sp>
    </p:spTree>
    <p:extLst>
      <p:ext uri="{BB962C8B-B14F-4D97-AF65-F5344CB8AC3E}">
        <p14:creationId xmlns:p14="http://schemas.microsoft.com/office/powerpoint/2010/main" val="297196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Use d3.selection.append() method to create a new DOM element and add it at the end of selected DOM element.</a:t>
            </a:r>
          </a:p>
          <a:p>
            <a:pPr marL="228600" indent="-228600">
              <a:buAutoNum type="arabicPeriod"/>
            </a:pPr>
            <a:r>
              <a:rPr lang="en-US" sz="1200" b="0" i="0" kern="1200" dirty="0">
                <a:solidFill>
                  <a:schemeClr val="tx1"/>
                </a:solidFill>
                <a:effectLst/>
                <a:latin typeface="+mn-lt"/>
                <a:ea typeface="+mn-ea"/>
                <a:cs typeface="+mn-cs"/>
              </a:rPr>
              <a:t> </a:t>
            </a:r>
            <a:r>
              <a:rPr lang="en-US" dirty="0"/>
              <a:t>d3.select("body")</a:t>
            </a:r>
            <a:r>
              <a:rPr lang="en-US" sz="1200" b="0" i="0" kern="1200" dirty="0">
                <a:solidFill>
                  <a:schemeClr val="tx1"/>
                </a:solidFill>
                <a:effectLst/>
                <a:latin typeface="+mn-lt"/>
                <a:ea typeface="+mn-ea"/>
                <a:cs typeface="+mn-cs"/>
              </a:rPr>
              <a:t> returns the body element and </a:t>
            </a:r>
            <a:r>
              <a:rPr lang="en-US" dirty="0"/>
              <a:t>.append("p")</a:t>
            </a:r>
            <a:r>
              <a:rPr lang="en-US" sz="1200" b="0" i="0" kern="1200" dirty="0">
                <a:solidFill>
                  <a:schemeClr val="tx1"/>
                </a:solidFill>
                <a:effectLst/>
                <a:latin typeface="+mn-lt"/>
                <a:ea typeface="+mn-ea"/>
                <a:cs typeface="+mn-cs"/>
              </a:rPr>
              <a:t> creates a new </a:t>
            </a:r>
            <a:r>
              <a:rPr lang="en-US" dirty="0"/>
              <a:t>&lt;p&gt;</a:t>
            </a:r>
            <a:r>
              <a:rPr lang="en-US" sz="1200" b="0" i="0" kern="1200" dirty="0">
                <a:solidFill>
                  <a:schemeClr val="tx1"/>
                </a:solidFill>
                <a:effectLst/>
                <a:latin typeface="+mn-lt"/>
                <a:ea typeface="+mn-ea"/>
                <a:cs typeface="+mn-cs"/>
              </a:rPr>
              <a:t> element and adds it just before the end of the </a:t>
            </a:r>
            <a:r>
              <a:rPr lang="en-US" dirty="0"/>
              <a:t>&lt;body&gt;</a:t>
            </a:r>
            <a:r>
              <a:rPr lang="en-US" sz="1200" b="0" i="0" kern="1200" dirty="0">
                <a:solidFill>
                  <a:schemeClr val="tx1"/>
                </a:solidFill>
                <a:effectLst/>
                <a:latin typeface="+mn-lt"/>
                <a:ea typeface="+mn-ea"/>
                <a:cs typeface="+mn-cs"/>
              </a:rPr>
              <a:t>.</a:t>
            </a:r>
          </a:p>
          <a:p>
            <a:pPr marL="228600" indent="-228600">
              <a:buAutoNum type="arabicPeriod"/>
            </a:pPr>
            <a:r>
              <a:rPr lang="en-US" sz="1200" b="0" i="0" kern="1200" dirty="0">
                <a:solidFill>
                  <a:schemeClr val="tx1"/>
                </a:solidFill>
                <a:effectLst/>
                <a:latin typeface="+mn-lt"/>
                <a:ea typeface="+mn-ea"/>
                <a:cs typeface="+mn-cs"/>
              </a:rPr>
              <a:t> I think the reason for choosing </a:t>
            </a:r>
            <a:r>
              <a:rPr lang="en-US" dirty="0"/>
              <a:t>insert()</a:t>
            </a:r>
            <a:r>
              <a:rPr lang="en-US" sz="1200" b="0" i="0" kern="1200" dirty="0">
                <a:solidFill>
                  <a:schemeClr val="tx1"/>
                </a:solidFill>
                <a:effectLst/>
                <a:latin typeface="+mn-lt"/>
                <a:ea typeface="+mn-ea"/>
                <a:cs typeface="+mn-cs"/>
              </a:rPr>
              <a:t> over </a:t>
            </a:r>
            <a:r>
              <a:rPr lang="en-US" dirty="0"/>
              <a:t>append()</a:t>
            </a:r>
            <a:r>
              <a:rPr lang="en-US" sz="1200" b="0" i="0" kern="1200" dirty="0">
                <a:solidFill>
                  <a:schemeClr val="tx1"/>
                </a:solidFill>
                <a:effectLst/>
                <a:latin typeface="+mn-lt"/>
                <a:ea typeface="+mn-ea"/>
                <a:cs typeface="+mn-cs"/>
              </a:rPr>
              <a:t> is rather a matter of handling mouse events. Insert is associated at index where to put the selected element.</a:t>
            </a:r>
          </a:p>
          <a:p>
            <a:pPr marL="228600" indent="-228600">
              <a:buAutoNum type="arabicPeriod"/>
            </a:pPr>
            <a:r>
              <a:rPr lang="en-US" dirty="0"/>
              <a:t>d3.select("p")</a:t>
            </a:r>
            <a:r>
              <a:rPr lang="en-US" sz="1200" b="0" i="0" kern="1200" dirty="0">
                <a:solidFill>
                  <a:schemeClr val="tx1"/>
                </a:solidFill>
                <a:effectLst/>
                <a:latin typeface="+mn-lt"/>
                <a:ea typeface="+mn-ea"/>
                <a:cs typeface="+mn-cs"/>
              </a:rPr>
              <a:t> selects the </a:t>
            </a:r>
            <a:r>
              <a:rPr lang="en-US" dirty="0"/>
              <a:t>&lt;p&gt;</a:t>
            </a:r>
            <a:r>
              <a:rPr lang="en-US" sz="1200" b="0" i="0" kern="1200" dirty="0">
                <a:solidFill>
                  <a:schemeClr val="tx1"/>
                </a:solidFill>
                <a:effectLst/>
                <a:latin typeface="+mn-lt"/>
                <a:ea typeface="+mn-ea"/>
                <a:cs typeface="+mn-cs"/>
              </a:rPr>
              <a:t> element and </a:t>
            </a:r>
            <a:r>
              <a:rPr lang="en-US" dirty="0"/>
              <a:t>.</a:t>
            </a:r>
            <a:r>
              <a:rPr lang="en-US" dirty="0" err="1"/>
              <a:t>attr</a:t>
            </a:r>
            <a:r>
              <a:rPr lang="en-US" dirty="0"/>
              <a:t>("</a:t>
            </a:r>
            <a:r>
              <a:rPr lang="en-US" dirty="0" err="1"/>
              <a:t>class","error</a:t>
            </a:r>
            <a:r>
              <a:rPr lang="en-US" dirty="0"/>
              <a:t>")</a:t>
            </a:r>
            <a:r>
              <a:rPr lang="en-US" sz="1200" b="0" i="0" kern="1200" dirty="0">
                <a:solidFill>
                  <a:schemeClr val="tx1"/>
                </a:solidFill>
                <a:effectLst/>
                <a:latin typeface="+mn-lt"/>
                <a:ea typeface="+mn-ea"/>
                <a:cs typeface="+mn-cs"/>
              </a:rPr>
              <a:t> applies class attribute to the paragraph element.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19</a:t>
            </a:fld>
            <a:endParaRPr lang="en-US"/>
          </a:p>
        </p:txBody>
      </p:sp>
    </p:spTree>
    <p:extLst>
      <p:ext uri="{BB962C8B-B14F-4D97-AF65-F5344CB8AC3E}">
        <p14:creationId xmlns:p14="http://schemas.microsoft.com/office/powerpoint/2010/main" val="218251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20</a:t>
            </a:fld>
            <a:endParaRPr lang="en-US"/>
          </a:p>
        </p:txBody>
      </p:sp>
    </p:spTree>
    <p:extLst>
      <p:ext uri="{BB962C8B-B14F-4D97-AF65-F5344CB8AC3E}">
        <p14:creationId xmlns:p14="http://schemas.microsoft.com/office/powerpoint/2010/main" val="3242226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21</a:t>
            </a:fld>
            <a:endParaRPr lang="en-US"/>
          </a:p>
        </p:txBody>
      </p:sp>
    </p:spTree>
    <p:extLst>
      <p:ext uri="{BB962C8B-B14F-4D97-AF65-F5344CB8AC3E}">
        <p14:creationId xmlns:p14="http://schemas.microsoft.com/office/powerpoint/2010/main" val="2009805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Document Object Model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DOM</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Cross-platform"/>
              </a:rPr>
              <a:t>cross-platform</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 tooltip="Programming language"/>
              </a:rPr>
              <a:t>language</a:t>
            </a:r>
            <a:r>
              <a:rPr lang="en-US" sz="1200" b="0" i="0" kern="1200" dirty="0">
                <a:solidFill>
                  <a:schemeClr val="tx1"/>
                </a:solidFill>
                <a:effectLst/>
                <a:latin typeface="+mn-lt"/>
                <a:ea typeface="+mn-ea"/>
                <a:cs typeface="+mn-cs"/>
              </a:rPr>
              <a:t>-independent </a:t>
            </a:r>
            <a:r>
              <a:rPr lang="en-US" sz="1200" b="0" i="0" u="none" strike="noStrike" kern="1200" dirty="0">
                <a:solidFill>
                  <a:schemeClr val="tx1"/>
                </a:solidFill>
                <a:effectLst/>
                <a:latin typeface="+mn-lt"/>
                <a:ea typeface="+mn-ea"/>
                <a:cs typeface="+mn-cs"/>
                <a:hlinkClick r:id="rId5" tooltip="Application programming interface"/>
              </a:rPr>
              <a:t>application programming interface</a:t>
            </a:r>
            <a:r>
              <a:rPr lang="en-US" sz="1200" b="0" i="0" kern="1200" dirty="0">
                <a:solidFill>
                  <a:schemeClr val="tx1"/>
                </a:solidFill>
                <a:effectLst/>
                <a:latin typeface="+mn-lt"/>
                <a:ea typeface="+mn-ea"/>
                <a:cs typeface="+mn-cs"/>
              </a:rPr>
              <a:t> that treats an </a:t>
            </a:r>
            <a:r>
              <a:rPr lang="en-US" sz="1200" b="0" i="0" u="none" strike="noStrike" kern="1200" dirty="0">
                <a:solidFill>
                  <a:schemeClr val="tx1"/>
                </a:solidFill>
                <a:effectLst/>
                <a:latin typeface="+mn-lt"/>
                <a:ea typeface="+mn-ea"/>
                <a:cs typeface="+mn-cs"/>
                <a:hlinkClick r:id="rId6" tooltip="HTML"/>
              </a:rPr>
              <a:t>HTML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XHTML"/>
              </a:rPr>
              <a:t>XHTML</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8" tooltip="XML"/>
              </a:rPr>
              <a:t>XML</a:t>
            </a:r>
            <a:r>
              <a:rPr lang="en-US" sz="1200" b="0" i="0" kern="1200" dirty="0">
                <a:solidFill>
                  <a:schemeClr val="tx1"/>
                </a:solidFill>
                <a:effectLst/>
                <a:latin typeface="+mn-lt"/>
                <a:ea typeface="+mn-ea"/>
                <a:cs typeface="+mn-cs"/>
              </a:rPr>
              <a:t> document as a </a:t>
            </a:r>
            <a:r>
              <a:rPr lang="en-US" sz="1200" b="0" i="0" u="none" strike="noStrike" kern="1200" dirty="0">
                <a:solidFill>
                  <a:schemeClr val="tx1"/>
                </a:solidFill>
                <a:effectLst/>
                <a:latin typeface="+mn-lt"/>
                <a:ea typeface="+mn-ea"/>
                <a:cs typeface="+mn-cs"/>
                <a:hlinkClick r:id="rId9" tooltip="Tree structure"/>
              </a:rPr>
              <a:t>tree structure</a:t>
            </a:r>
            <a:r>
              <a:rPr lang="en-US" sz="1200" b="0" i="0" kern="1200" dirty="0">
                <a:solidFill>
                  <a:schemeClr val="tx1"/>
                </a:solidFill>
                <a:effectLst/>
                <a:latin typeface="+mn-lt"/>
                <a:ea typeface="+mn-ea"/>
                <a:cs typeface="+mn-cs"/>
              </a:rPr>
              <a:t> where in each </a:t>
            </a:r>
            <a:r>
              <a:rPr lang="en-US" sz="1200" b="0" i="0" u="none" strike="noStrike" kern="1200" dirty="0">
                <a:solidFill>
                  <a:schemeClr val="tx1"/>
                </a:solidFill>
                <a:effectLst/>
                <a:latin typeface="+mn-lt"/>
                <a:ea typeface="+mn-ea"/>
                <a:cs typeface="+mn-cs"/>
                <a:hlinkClick r:id="rId10" tooltip="Node (computer science)"/>
              </a:rPr>
              <a:t>node</a:t>
            </a:r>
            <a:r>
              <a:rPr lang="en-US" sz="1200" b="0" i="0"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11" tooltip="Object (computer science)"/>
              </a:rPr>
              <a:t>object</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representing a part of the document</a:t>
            </a:r>
          </a:p>
        </p:txBody>
      </p:sp>
      <p:sp>
        <p:nvSpPr>
          <p:cNvPr id="4" name="Slide Number Placeholder 3"/>
          <p:cNvSpPr>
            <a:spLocks noGrp="1"/>
          </p:cNvSpPr>
          <p:nvPr>
            <p:ph type="sldNum" sz="quarter" idx="5"/>
          </p:nvPr>
        </p:nvSpPr>
        <p:spPr/>
        <p:txBody>
          <a:bodyPr/>
          <a:lstStyle/>
          <a:p>
            <a:fld id="{5268466C-B520-4428-B7C8-9D4A61276514}" type="slidenum">
              <a:rPr lang="en-US" smtClean="0"/>
              <a:t>22</a:t>
            </a:fld>
            <a:endParaRPr lang="en-US"/>
          </a:p>
        </p:txBody>
      </p:sp>
    </p:spTree>
    <p:extLst>
      <p:ext uri="{BB962C8B-B14F-4D97-AF65-F5344CB8AC3E}">
        <p14:creationId xmlns:p14="http://schemas.microsoft.com/office/powerpoint/2010/main" val="957727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The data() function is used to join the specified array of data to the selected DOM elements and return the updated selection</a:t>
            </a:r>
          </a:p>
          <a:p>
            <a:pPr marL="228600" indent="-228600">
              <a:buAutoNum type="arabicPeriod"/>
            </a:pPr>
            <a:r>
              <a:rPr lang="en-US" sz="1200" b="0" i="0" kern="1200" dirty="0">
                <a:solidFill>
                  <a:schemeClr val="tx1"/>
                </a:solidFill>
                <a:effectLst/>
                <a:latin typeface="+mn-lt"/>
                <a:ea typeface="+mn-ea"/>
                <a:cs typeface="+mn-cs"/>
              </a:rPr>
              <a:t>demonstrates how to join data as an array into your existing DOM element using data() function.</a:t>
            </a:r>
          </a:p>
          <a:p>
            <a:pPr marL="228600" indent="-228600">
              <a:buAutoNum type="arabicPeriod"/>
            </a:pPr>
            <a:r>
              <a:rPr lang="en-US" sz="1200" b="0" i="0" kern="1200" dirty="0">
                <a:solidFill>
                  <a:schemeClr val="tx1"/>
                </a:solidFill>
                <a:effectLst/>
                <a:latin typeface="+mn-lt"/>
                <a:ea typeface="+mn-ea"/>
                <a:cs typeface="+mn-cs"/>
              </a:rPr>
              <a:t>Remember, you need to pass an array to the data() function. It a constant value.</a:t>
            </a:r>
          </a:p>
          <a:p>
            <a:pPr marL="228600" indent="-228600">
              <a:buAutoNum type="arabicPeriod"/>
            </a:pPr>
            <a:r>
              <a:rPr lang="en-US" dirty="0"/>
              <a:t>.text(function(d, </a:t>
            </a:r>
            <a:r>
              <a:rPr lang="en-US" dirty="0" err="1"/>
              <a:t>i</a:t>
            </a:r>
            <a:r>
              <a:rPr lang="en-US" dirty="0"/>
              <a:t>) { return d; });</a:t>
            </a:r>
            <a:r>
              <a:rPr lang="en-US" sz="1200" b="0" i="0" kern="1200" dirty="0">
                <a:solidFill>
                  <a:schemeClr val="tx1"/>
                </a:solidFill>
                <a:effectLst/>
                <a:latin typeface="+mn-lt"/>
                <a:ea typeface="+mn-ea"/>
                <a:cs typeface="+mn-cs"/>
              </a:rPr>
              <a:t> this text function adds the data as </a:t>
            </a:r>
            <a:r>
              <a:rPr lang="en-US" sz="1200" b="0" i="0" kern="1200" dirty="0" err="1">
                <a:solidFill>
                  <a:schemeClr val="tx1"/>
                </a:solidFill>
                <a:effectLst/>
                <a:latin typeface="+mn-lt"/>
                <a:ea typeface="+mn-ea"/>
                <a:cs typeface="+mn-cs"/>
              </a:rPr>
              <a:t>tdoes</a:t>
            </a:r>
            <a:r>
              <a:rPr lang="en-US" sz="1200" b="0" i="0" kern="1200" dirty="0">
                <a:solidFill>
                  <a:schemeClr val="tx1"/>
                </a:solidFill>
                <a:effectLst/>
                <a:latin typeface="+mn-lt"/>
                <a:ea typeface="+mn-ea"/>
                <a:cs typeface="+mn-cs"/>
              </a:rPr>
              <a:t> not do anything if you provide </a:t>
            </a:r>
            <a:r>
              <a:rPr lang="en-US" sz="1200" b="0" i="0" kern="1200" dirty="0" err="1">
                <a:solidFill>
                  <a:schemeClr val="tx1"/>
                </a:solidFill>
                <a:effectLst/>
                <a:latin typeface="+mn-lt"/>
                <a:ea typeface="+mn-ea"/>
                <a:cs typeface="+mn-cs"/>
              </a:rPr>
              <a:t>ext</a:t>
            </a:r>
            <a:r>
              <a:rPr lang="en-US" sz="1200" b="0" i="0" kern="1200" dirty="0">
                <a:solidFill>
                  <a:schemeClr val="tx1"/>
                </a:solidFill>
                <a:effectLst/>
                <a:latin typeface="+mn-lt"/>
                <a:ea typeface="+mn-ea"/>
                <a:cs typeface="+mn-cs"/>
              </a:rPr>
              <a:t> to each of our selection element. Each array value is passed as the first argument (d) to text function. In this case, an existing text from paragraph element, 'D3 tutorial', will get replaced with the first array value 'Hello World'.</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23</a:t>
            </a:fld>
            <a:endParaRPr lang="en-US"/>
          </a:p>
        </p:txBody>
      </p:sp>
    </p:spTree>
    <p:extLst>
      <p:ext uri="{BB962C8B-B14F-4D97-AF65-F5344CB8AC3E}">
        <p14:creationId xmlns:p14="http://schemas.microsoft.com/office/powerpoint/2010/main" val="81164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Lines --- horizons ---- areas ---- stacked areas ---- streamgraph ---- overlapping areas ----- grouped bars ---- stacked bars ----- bars ----- donut</a:t>
            </a:r>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3</a:t>
            </a:fld>
            <a:endParaRPr lang="en-US"/>
          </a:p>
        </p:txBody>
      </p:sp>
    </p:spTree>
    <p:extLst>
      <p:ext uri="{BB962C8B-B14F-4D97-AF65-F5344CB8AC3E}">
        <p14:creationId xmlns:p14="http://schemas.microsoft.com/office/powerpoint/2010/main" val="4283991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The enter() method dynamically creates placeholder references corresponding to the number of data values. The output of enter() can be fed to append() method and append() will create DOM elements for which there are no corresponding DOM elements on the page.</a:t>
            </a:r>
          </a:p>
          <a:p>
            <a:pPr marL="228600" indent="-228600">
              <a:buAutoNum type="arabicPeriod"/>
            </a:pPr>
            <a:r>
              <a:rPr lang="en-US" sz="1200" b="0" i="0" kern="1200" dirty="0">
                <a:solidFill>
                  <a:schemeClr val="tx1"/>
                </a:solidFill>
                <a:effectLst/>
                <a:latin typeface="+mn-lt"/>
                <a:ea typeface="+mn-ea"/>
                <a:cs typeface="+mn-cs"/>
              </a:rPr>
              <a:t>At this point, there are no span elements in the body. So this will return an empty array.</a:t>
            </a:r>
          </a:p>
          <a:p>
            <a:pPr marL="228600" indent="-228600">
              <a:buAutoNum type="arabicPeriod"/>
            </a:pPr>
            <a:r>
              <a:rPr lang="en-US" sz="1200" b="0" i="0" kern="1200" dirty="0">
                <a:solidFill>
                  <a:schemeClr val="tx1"/>
                </a:solidFill>
                <a:effectLst/>
                <a:latin typeface="+mn-lt"/>
                <a:ea typeface="+mn-ea"/>
                <a:cs typeface="+mn-cs"/>
              </a:rPr>
              <a:t>The enter() function checks for </a:t>
            </a:r>
            <a:r>
              <a:rPr lang="en-US" dirty="0"/>
              <a:t>&lt;span&gt;</a:t>
            </a:r>
            <a:r>
              <a:rPr lang="en-US" sz="1200" b="0" i="0" kern="1200" dirty="0">
                <a:solidFill>
                  <a:schemeClr val="tx1"/>
                </a:solidFill>
                <a:effectLst/>
                <a:latin typeface="+mn-lt"/>
                <a:ea typeface="+mn-ea"/>
                <a:cs typeface="+mn-cs"/>
              </a:rPr>
              <a:t> elements corresponding to our five array elements. Since it does not find any, it will create a span for each of the five elements.</a:t>
            </a:r>
          </a:p>
          <a:p>
            <a:pPr marL="228600" indent="-228600">
              <a:buAutoNum type="arabicPeriod"/>
            </a:pPr>
            <a:r>
              <a:rPr lang="en-US" sz="1200" b="0" i="0" kern="1200" dirty="0">
                <a:solidFill>
                  <a:schemeClr val="tx1"/>
                </a:solidFill>
                <a:effectLst/>
                <a:latin typeface="+mn-lt"/>
                <a:ea typeface="+mn-ea"/>
                <a:cs typeface="+mn-cs"/>
              </a:rPr>
              <a:t>By applying the</a:t>
            </a:r>
            <a:r>
              <a:rPr lang="en-US" sz="1200" b="0" i="1" kern="1200" dirty="0">
                <a:solidFill>
                  <a:schemeClr val="tx1"/>
                </a:solidFill>
                <a:effectLst/>
                <a:latin typeface="+mn-lt"/>
                <a:ea typeface="+mn-ea"/>
                <a:cs typeface="+mn-cs"/>
              </a:rPr>
              <a:t> data()</a:t>
            </a:r>
            <a:r>
              <a:rPr lang="en-US" sz="1200" b="0" i="0" kern="1200" dirty="0">
                <a:solidFill>
                  <a:schemeClr val="tx1"/>
                </a:solidFill>
                <a:effectLst/>
                <a:latin typeface="+mn-lt"/>
                <a:ea typeface="+mn-ea"/>
                <a:cs typeface="+mn-cs"/>
              </a:rPr>
              <a:t> operator to our selection, we join data items and DOM elements with each other:</a:t>
            </a: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24</a:t>
            </a:fld>
            <a:endParaRPr lang="en-US"/>
          </a:p>
        </p:txBody>
      </p:sp>
    </p:spTree>
    <p:extLst>
      <p:ext uri="{BB962C8B-B14F-4D97-AF65-F5344CB8AC3E}">
        <p14:creationId xmlns:p14="http://schemas.microsoft.com/office/powerpoint/2010/main" val="3195824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68466C-B520-4428-B7C8-9D4A61276514}" type="slidenum">
              <a:rPr lang="en-US" smtClean="0"/>
              <a:t>25</a:t>
            </a:fld>
            <a:endParaRPr lang="en-US"/>
          </a:p>
        </p:txBody>
      </p:sp>
    </p:spTree>
    <p:extLst>
      <p:ext uri="{BB962C8B-B14F-4D97-AF65-F5344CB8AC3E}">
        <p14:creationId xmlns:p14="http://schemas.microsoft.com/office/powerpoint/2010/main" val="1426270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68466C-B520-4428-B7C8-9D4A61276514}" type="slidenum">
              <a:rPr lang="en-US" smtClean="0"/>
              <a:t>26</a:t>
            </a:fld>
            <a:endParaRPr lang="en-US"/>
          </a:p>
        </p:txBody>
      </p:sp>
    </p:spTree>
    <p:extLst>
      <p:ext uri="{BB962C8B-B14F-4D97-AF65-F5344CB8AC3E}">
        <p14:creationId xmlns:p14="http://schemas.microsoft.com/office/powerpoint/2010/main" val="3855818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68466C-B520-4428-B7C8-9D4A61276514}" type="slidenum">
              <a:rPr lang="en-US" smtClean="0"/>
              <a:t>27</a:t>
            </a:fld>
            <a:endParaRPr lang="en-US"/>
          </a:p>
        </p:txBody>
      </p:sp>
    </p:spTree>
    <p:extLst>
      <p:ext uri="{BB962C8B-B14F-4D97-AF65-F5344CB8AC3E}">
        <p14:creationId xmlns:p14="http://schemas.microsoft.com/office/powerpoint/2010/main" val="3189685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68466C-B520-4428-B7C8-9D4A61276514}" type="slidenum">
              <a:rPr lang="en-US" smtClean="0"/>
              <a:t>28</a:t>
            </a:fld>
            <a:endParaRPr lang="en-US"/>
          </a:p>
        </p:txBody>
      </p:sp>
    </p:spTree>
    <p:extLst>
      <p:ext uri="{BB962C8B-B14F-4D97-AF65-F5344CB8AC3E}">
        <p14:creationId xmlns:p14="http://schemas.microsoft.com/office/powerpoint/2010/main" val="3120102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68466C-B520-4428-B7C8-9D4A61276514}" type="slidenum">
              <a:rPr lang="en-US" smtClean="0"/>
              <a:t>29</a:t>
            </a:fld>
            <a:endParaRPr lang="en-US"/>
          </a:p>
        </p:txBody>
      </p:sp>
    </p:spTree>
    <p:extLst>
      <p:ext uri="{BB962C8B-B14F-4D97-AF65-F5344CB8AC3E}">
        <p14:creationId xmlns:p14="http://schemas.microsoft.com/office/powerpoint/2010/main" val="1229799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68466C-B520-4428-B7C8-9D4A61276514}" type="slidenum">
              <a:rPr lang="en-US" smtClean="0"/>
              <a:t>30</a:t>
            </a:fld>
            <a:endParaRPr lang="en-US"/>
          </a:p>
        </p:txBody>
      </p:sp>
    </p:spTree>
    <p:extLst>
      <p:ext uri="{BB962C8B-B14F-4D97-AF65-F5344CB8AC3E}">
        <p14:creationId xmlns:p14="http://schemas.microsoft.com/office/powerpoint/2010/main" val="2832740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68466C-B520-4428-B7C8-9D4A61276514}" type="slidenum">
              <a:rPr lang="en-US" smtClean="0"/>
              <a:t>31</a:t>
            </a:fld>
            <a:endParaRPr lang="en-US"/>
          </a:p>
        </p:txBody>
      </p:sp>
    </p:spTree>
    <p:extLst>
      <p:ext uri="{BB962C8B-B14F-4D97-AF65-F5344CB8AC3E}">
        <p14:creationId xmlns:p14="http://schemas.microsoft.com/office/powerpoint/2010/main" val="2229829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68466C-B520-4428-B7C8-9D4A61276514}" type="slidenum">
              <a:rPr lang="en-US" smtClean="0"/>
              <a:t>32</a:t>
            </a:fld>
            <a:endParaRPr lang="en-US"/>
          </a:p>
        </p:txBody>
      </p:sp>
    </p:spTree>
    <p:extLst>
      <p:ext uri="{BB962C8B-B14F-4D97-AF65-F5344CB8AC3E}">
        <p14:creationId xmlns:p14="http://schemas.microsoft.com/office/powerpoint/2010/main" val="1011967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68466C-B520-4428-B7C8-9D4A61276514}" type="slidenum">
              <a:rPr lang="en-US" smtClean="0"/>
              <a:t>33</a:t>
            </a:fld>
            <a:endParaRPr lang="en-US"/>
          </a:p>
        </p:txBody>
      </p:sp>
    </p:spTree>
    <p:extLst>
      <p:ext uri="{BB962C8B-B14F-4D97-AF65-F5344CB8AC3E}">
        <p14:creationId xmlns:p14="http://schemas.microsoft.com/office/powerpoint/2010/main" val="3446561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Lines --- horizons ---- areas ---- stacked areas ---- streamgraph ---- overlapping areas ----- grouped bars ---- stacked bars ----- bars ----- donut</a:t>
            </a:r>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4</a:t>
            </a:fld>
            <a:endParaRPr lang="en-US"/>
          </a:p>
        </p:txBody>
      </p:sp>
    </p:spTree>
    <p:extLst>
      <p:ext uri="{BB962C8B-B14F-4D97-AF65-F5344CB8AC3E}">
        <p14:creationId xmlns:p14="http://schemas.microsoft.com/office/powerpoint/2010/main" val="1685466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34</a:t>
            </a:fld>
            <a:endParaRPr lang="en-US"/>
          </a:p>
        </p:txBody>
      </p:sp>
    </p:spTree>
    <p:extLst>
      <p:ext uri="{BB962C8B-B14F-4D97-AF65-F5344CB8AC3E}">
        <p14:creationId xmlns:p14="http://schemas.microsoft.com/office/powerpoint/2010/main" val="1241105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Lines --- horizons ---- areas ---- stacked areas ---- streamgraph ---- overlapping areas ----- grouped bars ---- stacked bars ----- bars ----- donut</a:t>
            </a:r>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7</a:t>
            </a:fld>
            <a:endParaRPr lang="en-US"/>
          </a:p>
        </p:txBody>
      </p:sp>
    </p:spTree>
    <p:extLst>
      <p:ext uri="{BB962C8B-B14F-4D97-AF65-F5344CB8AC3E}">
        <p14:creationId xmlns:p14="http://schemas.microsoft.com/office/powerpoint/2010/main" val="4105259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svg</a:t>
            </a:r>
            <a:r>
              <a:rPr lang="en-US" sz="1200" kern="1200" dirty="0">
                <a:solidFill>
                  <a:schemeClr val="tx1"/>
                </a:solidFill>
                <a:effectLst/>
                <a:latin typeface="+mn-lt"/>
                <a:ea typeface="+mn-ea"/>
                <a:cs typeface="+mn-cs"/>
              </a:rPr>
              <a:t> width="200" height="200" </a:t>
            </a:r>
            <a:r>
              <a:rPr lang="en-US" sz="1200" kern="1200" dirty="0" err="1">
                <a:solidFill>
                  <a:schemeClr val="tx1"/>
                </a:solidFill>
                <a:effectLst/>
                <a:latin typeface="+mn-lt"/>
                <a:ea typeface="+mn-ea"/>
                <a:cs typeface="+mn-cs"/>
              </a:rPr>
              <a:t>viewBox</a:t>
            </a:r>
            <a:r>
              <a:rPr lang="en-US" sz="1200" kern="1200" dirty="0">
                <a:solidFill>
                  <a:schemeClr val="tx1"/>
                </a:solidFill>
                <a:effectLst/>
                <a:latin typeface="+mn-lt"/>
                <a:ea typeface="+mn-ea"/>
                <a:cs typeface="+mn-cs"/>
              </a:rPr>
              <a:t>="0 0 100 100"&gt;</a:t>
            </a:r>
          </a:p>
          <a:p>
            <a:r>
              <a:rPr lang="en-US" sz="1200" b="0" i="0" kern="1200" dirty="0">
                <a:solidFill>
                  <a:schemeClr val="tx1"/>
                </a:solidFill>
                <a:effectLst/>
                <a:latin typeface="+mn-lt"/>
                <a:ea typeface="+mn-ea"/>
                <a:cs typeface="+mn-cs"/>
              </a:rPr>
              <a:t>he whole SVG canvas here is 200px by 200px in size. However, the </a:t>
            </a:r>
            <a:r>
              <a:rPr lang="en-US" dirty="0" err="1"/>
              <a:t>viewBox</a:t>
            </a:r>
            <a:r>
              <a:rPr lang="en-US" sz="1200" b="0" i="0" kern="1200" dirty="0" err="1">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defines the portion of that canvas to display. These 200x200 pixels display an area that starts at user unit (0,0) and spans 100x100 user units to the right and to the bottom.</a:t>
            </a: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8</a:t>
            </a:fld>
            <a:endParaRPr lang="en-US"/>
          </a:p>
        </p:txBody>
      </p:sp>
    </p:spTree>
    <p:extLst>
      <p:ext uri="{BB962C8B-B14F-4D97-AF65-F5344CB8AC3E}">
        <p14:creationId xmlns:p14="http://schemas.microsoft.com/office/powerpoint/2010/main" val="238399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10</a:t>
            </a:fld>
            <a:endParaRPr lang="en-US"/>
          </a:p>
        </p:txBody>
      </p:sp>
    </p:spTree>
    <p:extLst>
      <p:ext uri="{BB962C8B-B14F-4D97-AF65-F5344CB8AC3E}">
        <p14:creationId xmlns:p14="http://schemas.microsoft.com/office/powerpoint/2010/main" val="247763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This defines a global JavaScript object d3, which includes all the important methods to start with, just like jQuery includes a global object called jQuery (or $).</a:t>
            </a: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11</a:t>
            </a:fld>
            <a:endParaRPr lang="en-US"/>
          </a:p>
        </p:txBody>
      </p:sp>
    </p:spTree>
    <p:extLst>
      <p:ext uri="{BB962C8B-B14F-4D97-AF65-F5344CB8AC3E}">
        <p14:creationId xmlns:p14="http://schemas.microsoft.com/office/powerpoint/2010/main" val="1952652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12</a:t>
            </a:fld>
            <a:endParaRPr lang="en-US"/>
          </a:p>
        </p:txBody>
      </p:sp>
    </p:spTree>
    <p:extLst>
      <p:ext uri="{BB962C8B-B14F-4D97-AF65-F5344CB8AC3E}">
        <p14:creationId xmlns:p14="http://schemas.microsoft.com/office/powerpoint/2010/main" val="335133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Ctrl+Alt+Q</a:t>
            </a:r>
            <a:r>
              <a:rPr lang="en-US" dirty="0"/>
              <a:t> (Stop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Ctrl+Alt+L</a:t>
            </a:r>
            <a:r>
              <a:rPr lang="en-US" dirty="0"/>
              <a:t> (Start the Server) and direct the page to index.html</a:t>
            </a:r>
          </a:p>
          <a:p>
            <a:endParaRPr lang="en-US" dirty="0"/>
          </a:p>
          <a:p>
            <a:r>
              <a:rPr lang="en-US" sz="1200" b="0" i="0" kern="1200" dirty="0">
                <a:solidFill>
                  <a:schemeClr val="tx1"/>
                </a:solidFill>
                <a:effectLst/>
                <a:latin typeface="+mn-lt"/>
                <a:ea typeface="+mn-ea"/>
                <a:cs typeface="+mn-cs"/>
              </a:rPr>
              <a:t>WebStorm</a:t>
            </a:r>
          </a:p>
          <a:p>
            <a:br>
              <a:rPr lang="en-US" dirty="0"/>
            </a:br>
            <a:endParaRPr lang="en-US" dirty="0"/>
          </a:p>
        </p:txBody>
      </p:sp>
      <p:sp>
        <p:nvSpPr>
          <p:cNvPr id="4" name="Slide Number Placeholder 3"/>
          <p:cNvSpPr>
            <a:spLocks noGrp="1"/>
          </p:cNvSpPr>
          <p:nvPr>
            <p:ph type="sldNum" sz="quarter" idx="5"/>
          </p:nvPr>
        </p:nvSpPr>
        <p:spPr/>
        <p:txBody>
          <a:bodyPr/>
          <a:lstStyle/>
          <a:p>
            <a:fld id="{5268466C-B520-4428-B7C8-9D4A61276514}" type="slidenum">
              <a:rPr lang="en-US" smtClean="0"/>
              <a:t>13</a:t>
            </a:fld>
            <a:endParaRPr lang="en-US"/>
          </a:p>
        </p:txBody>
      </p:sp>
    </p:spTree>
    <p:extLst>
      <p:ext uri="{BB962C8B-B14F-4D97-AF65-F5344CB8AC3E}">
        <p14:creationId xmlns:p14="http://schemas.microsoft.com/office/powerpoint/2010/main" val="966424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7760-CF3C-4CA5-933F-72DBBC8E3C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3EC1AC-3EEB-4C0D-8115-BA55D4CB5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2640DB-A51B-4EE5-A308-FF4111A2654D}"/>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5" name="Footer Placeholder 4">
            <a:extLst>
              <a:ext uri="{FF2B5EF4-FFF2-40B4-BE49-F238E27FC236}">
                <a16:creationId xmlns:a16="http://schemas.microsoft.com/office/drawing/2014/main" id="{FB27D196-9747-4801-86FA-479D6B1C7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31E78-35F8-4A16-83D6-5170F2EA6A19}"/>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100819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ABF2-24FF-400C-9FBF-5C6E451AE6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BD2222-E9AE-458D-AC4C-CCC9CABF08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5452A-3DE8-4CD4-9BDE-C2837EB76E5F}"/>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5" name="Footer Placeholder 4">
            <a:extLst>
              <a:ext uri="{FF2B5EF4-FFF2-40B4-BE49-F238E27FC236}">
                <a16:creationId xmlns:a16="http://schemas.microsoft.com/office/drawing/2014/main" id="{6A3FD5C0-4157-48D5-B0D2-97D1D9B2F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0D115-96CF-48F4-83C0-BBD3D8F1475B}"/>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343112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C7C3FE-E940-4B63-B04F-64CA136F1D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0FDCA1-2089-4C4C-815D-716CA54365E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7ADF8-7E72-4FAD-B0B1-EC63CEBD7E87}"/>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5" name="Footer Placeholder 4">
            <a:extLst>
              <a:ext uri="{FF2B5EF4-FFF2-40B4-BE49-F238E27FC236}">
                <a16:creationId xmlns:a16="http://schemas.microsoft.com/office/drawing/2014/main" id="{78E20850-FEBB-4691-BC99-260958FF8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C679D-4343-41AC-9522-5552F9ECD5EC}"/>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1245927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31E5-2BBB-48C4-AAD3-39FDD0E70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2F13F6-9641-4F28-873A-9AEDED1050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E29E8F-DB0E-4A5D-A847-273C6159DB84}"/>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5" name="Footer Placeholder 4">
            <a:extLst>
              <a:ext uri="{FF2B5EF4-FFF2-40B4-BE49-F238E27FC236}">
                <a16:creationId xmlns:a16="http://schemas.microsoft.com/office/drawing/2014/main" id="{3158835C-47F8-4E5B-ADE6-1D155C7B4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699CB-CEE3-491A-94F8-BFF77E0DA920}"/>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2618227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DF02-F664-4C98-A7BA-9DF73EAA1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76FBFB-3581-4E63-B15A-979AC150D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D9E1F4-6817-468B-87BD-F3BD71ABB9D9}"/>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5" name="Footer Placeholder 4">
            <a:extLst>
              <a:ext uri="{FF2B5EF4-FFF2-40B4-BE49-F238E27FC236}">
                <a16:creationId xmlns:a16="http://schemas.microsoft.com/office/drawing/2014/main" id="{DB36BC4C-CE1C-4B1C-A92B-5EFC507A1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E1D2B-6DD8-4DCE-8842-56C302ACF4E9}"/>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323352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68E8-E781-415E-AAB3-EFA988ED38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4991A4-8EC2-499C-B608-2D7B988F1A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21DE8-62DF-4D4F-9FBE-DAD22C68E3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9DA034-F46A-4905-9FA1-874D739F14B1}"/>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6" name="Footer Placeholder 5">
            <a:extLst>
              <a:ext uri="{FF2B5EF4-FFF2-40B4-BE49-F238E27FC236}">
                <a16:creationId xmlns:a16="http://schemas.microsoft.com/office/drawing/2014/main" id="{B445DD19-2B74-42D2-87A7-5563C81B6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D579D-0835-422C-BEF3-148933AB07B6}"/>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406699376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F984-5B56-4707-B67D-B1D48AA6F2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3E25A0-846D-4D4B-A2EC-9DA3DECF22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571383-0FED-43CC-97AE-A38901C64D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3F4C0C-3B9C-4C66-9901-ACFD114207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3E1FDC-3BBA-4447-BD4B-EF0EA491C3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BD4687-D619-41C8-A6CE-40FF7F4BE11B}"/>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8" name="Footer Placeholder 7">
            <a:extLst>
              <a:ext uri="{FF2B5EF4-FFF2-40B4-BE49-F238E27FC236}">
                <a16:creationId xmlns:a16="http://schemas.microsoft.com/office/drawing/2014/main" id="{BD6EF592-C6B6-4A73-9F51-B4196B8A03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E418FD-FE01-4E23-B2D1-24E81DA9A1FB}"/>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114670494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8B1E-22CD-4304-B3CC-BB24E1333D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BBA570-2EFD-457B-BD86-CEC11430C3B1}"/>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4" name="Footer Placeholder 3">
            <a:extLst>
              <a:ext uri="{FF2B5EF4-FFF2-40B4-BE49-F238E27FC236}">
                <a16:creationId xmlns:a16="http://schemas.microsoft.com/office/drawing/2014/main" id="{0F093125-0173-4465-84A4-3EF39B2CFC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32489-4904-461E-9A7C-776B6A78EA46}"/>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1745528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2D66F-881A-4F90-845D-1FD496C3B86A}"/>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3" name="Footer Placeholder 2">
            <a:extLst>
              <a:ext uri="{FF2B5EF4-FFF2-40B4-BE49-F238E27FC236}">
                <a16:creationId xmlns:a16="http://schemas.microsoft.com/office/drawing/2014/main" id="{59C96D7C-CC68-491D-AE3C-9B33409F18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589EF4-0284-42AF-937E-24B919ADA257}"/>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210465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DA82-AB80-4F59-9D29-0FDB59ED90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D34D9A-A673-4B17-85E3-D6FC91F1EB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764813-70CA-4D5B-AFFB-4670F56EF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6B0B36-A054-4262-9CE7-7B1F08DAEAB1}"/>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6" name="Footer Placeholder 5">
            <a:extLst>
              <a:ext uri="{FF2B5EF4-FFF2-40B4-BE49-F238E27FC236}">
                <a16:creationId xmlns:a16="http://schemas.microsoft.com/office/drawing/2014/main" id="{67E2EB78-212F-4B32-968E-D7768B7D40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586B5-F66E-48FD-875E-5DF07615BF24}"/>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5314587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8461-29AD-4314-BB0C-D059727DF0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FE57B9-C68E-4DEF-9718-B0D4B8C0D6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883B19-4212-419B-B0A4-C971A477C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B8390F-A43B-4C5E-8E88-84D59741665D}"/>
              </a:ext>
            </a:extLst>
          </p:cNvPr>
          <p:cNvSpPr>
            <a:spLocks noGrp="1"/>
          </p:cNvSpPr>
          <p:nvPr>
            <p:ph type="dt" sz="half" idx="10"/>
          </p:nvPr>
        </p:nvSpPr>
        <p:spPr/>
        <p:txBody>
          <a:bodyPr/>
          <a:lstStyle/>
          <a:p>
            <a:fld id="{EEBB961F-8CAD-4A97-A7D7-7143C8A16596}" type="datetimeFigureOut">
              <a:rPr lang="en-US" smtClean="0"/>
              <a:t>2/5/2019</a:t>
            </a:fld>
            <a:endParaRPr lang="en-US"/>
          </a:p>
        </p:txBody>
      </p:sp>
      <p:sp>
        <p:nvSpPr>
          <p:cNvPr id="6" name="Footer Placeholder 5">
            <a:extLst>
              <a:ext uri="{FF2B5EF4-FFF2-40B4-BE49-F238E27FC236}">
                <a16:creationId xmlns:a16="http://schemas.microsoft.com/office/drawing/2014/main" id="{DCA3908A-9112-4327-963F-3561D54EE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E2E6B-FE17-41FC-80CC-1A772B9FA81C}"/>
              </a:ext>
            </a:extLst>
          </p:cNvPr>
          <p:cNvSpPr>
            <a:spLocks noGrp="1"/>
          </p:cNvSpPr>
          <p:nvPr>
            <p:ph type="sldNum" sz="quarter" idx="12"/>
          </p:nvPr>
        </p:nvSpPr>
        <p:spPr/>
        <p:txBody>
          <a:bodyPr/>
          <a:lstStyle/>
          <a:p>
            <a:fld id="{CB979219-128B-45CE-91A5-D1CD1207BBA5}" type="slidenum">
              <a:rPr lang="en-US" smtClean="0"/>
              <a:t>‹#›</a:t>
            </a:fld>
            <a:endParaRPr lang="en-US"/>
          </a:p>
        </p:txBody>
      </p:sp>
    </p:spTree>
    <p:extLst>
      <p:ext uri="{BB962C8B-B14F-4D97-AF65-F5344CB8AC3E}">
        <p14:creationId xmlns:p14="http://schemas.microsoft.com/office/powerpoint/2010/main" val="2892820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2FC4CC-849A-4A51-93F4-91801D12BC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F7F30-E556-4E4F-8EBA-6317B7C100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04B85-1E57-47D3-AD0F-18A376F83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B961F-8CAD-4A97-A7D7-7143C8A16596}" type="datetimeFigureOut">
              <a:rPr lang="en-US" smtClean="0"/>
              <a:t>2/5/2019</a:t>
            </a:fld>
            <a:endParaRPr lang="en-US"/>
          </a:p>
        </p:txBody>
      </p:sp>
      <p:sp>
        <p:nvSpPr>
          <p:cNvPr id="5" name="Footer Placeholder 4">
            <a:extLst>
              <a:ext uri="{FF2B5EF4-FFF2-40B4-BE49-F238E27FC236}">
                <a16:creationId xmlns:a16="http://schemas.microsoft.com/office/drawing/2014/main" id="{9415C1F8-19BD-45A7-A316-AE5D4C882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A8B538-A14C-44C0-B084-3732122671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979219-128B-45CE-91A5-D1CD1207BBA5}" type="slidenum">
              <a:rPr lang="en-US" smtClean="0"/>
              <a:t>‹#›</a:t>
            </a:fld>
            <a:endParaRPr lang="en-US"/>
          </a:p>
        </p:txBody>
      </p:sp>
    </p:spTree>
    <p:extLst>
      <p:ext uri="{BB962C8B-B14F-4D97-AF65-F5344CB8AC3E}">
        <p14:creationId xmlns:p14="http://schemas.microsoft.com/office/powerpoint/2010/main" val="193752010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localhost:800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blockbuilder.org/"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hyperlink" Target="http://alignedleft.com/tutorials" TargetMode="External"/><Relationship Id="rId3" Type="http://schemas.openxmlformats.org/officeDocument/2006/relationships/image" Target="../media/image2.png"/><Relationship Id="rId7" Type="http://schemas.openxmlformats.org/officeDocument/2006/relationships/hyperlink" Target="https://square.github.io/intro-to-d3/"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www.tutorialsteacher.com/d3js" TargetMode="External"/><Relationship Id="rId5" Type="http://schemas.openxmlformats.org/officeDocument/2006/relationships/hyperlink" Target="https://bost.ocks.org/mike/d3/workshop/#0" TargetMode="External"/><Relationship Id="rId4" Type="http://schemas.openxmlformats.org/officeDocument/2006/relationships/hyperlink" Target="http://poloclub.gatech.edu/cse6242/2014spring/lectures/CSE6242-20140123-Stolper-D3.pdf" TargetMode="External"/><Relationship Id="rId9" Type="http://schemas.openxmlformats.org/officeDocument/2006/relationships/hyperlink" Target="https://www.tutorialspoint.com/d3j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3.cs.stonybrook.edu/~aykumar/CSE564.zip"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eveloper.mozilla.org/en-US/XHTML" TargetMode="External"/><Relationship Id="rId5" Type="http://schemas.openxmlformats.org/officeDocument/2006/relationships/hyperlink" Target="https://developer.mozilla.org/en-US/XML" TargetMode="External"/><Relationship Id="rId4" Type="http://schemas.openxmlformats.org/officeDocument/2006/relationships/hyperlink" Target="https://developer.mozilla.org/en-US/SV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56951-2D7E-45E9-B600-8DC4AFEB4BBE}"/>
              </a:ext>
            </a:extLst>
          </p:cNvPr>
          <p:cNvSpPr>
            <a:spLocks noGrp="1"/>
          </p:cNvSpPr>
          <p:nvPr>
            <p:ph type="title"/>
          </p:nvPr>
        </p:nvSpPr>
        <p:spPr>
          <a:xfrm>
            <a:off x="3045368" y="2043663"/>
            <a:ext cx="6105194" cy="2031055"/>
          </a:xfrm>
        </p:spPr>
        <p:txBody>
          <a:bodyPr vert="horz" lIns="91440" tIns="45720" rIns="91440" bIns="45720" rtlCol="0" anchor="b">
            <a:normAutofit fontScale="90000"/>
          </a:bodyPr>
          <a:lstStyle/>
          <a:p>
            <a:pPr algn="ctr"/>
            <a:r>
              <a:rPr lang="en-US" sz="6000" b="1" u="sng" kern="1200" dirty="0">
                <a:solidFill>
                  <a:srgbClr val="FFFFFF"/>
                </a:solidFill>
                <a:latin typeface="CabinSketch" panose="020B0503050202020004" pitchFamily="34" charset="0"/>
              </a:rPr>
              <a:t>D3.js Tutorial</a:t>
            </a:r>
            <a:br>
              <a:rPr lang="en-US" sz="6000" b="1" u="sng" kern="1200" dirty="0">
                <a:solidFill>
                  <a:srgbClr val="FFFFFF"/>
                </a:solidFill>
                <a:latin typeface="CabinSketch" panose="020B0503050202020004" pitchFamily="34" charset="0"/>
              </a:rPr>
            </a:br>
            <a:r>
              <a:rPr lang="en-US" sz="2800" b="1" u="sng" kern="1200" dirty="0">
                <a:solidFill>
                  <a:srgbClr val="FFFFFF"/>
                </a:solidFill>
                <a:latin typeface="CabinSketch" panose="020B0503050202020004" pitchFamily="34" charset="0"/>
              </a:rPr>
              <a:t>(Hands on Session)</a:t>
            </a:r>
            <a:br>
              <a:rPr lang="en-US" sz="2800" b="1" u="sng" kern="1200" dirty="0">
                <a:solidFill>
                  <a:srgbClr val="FFFFFF"/>
                </a:solidFill>
                <a:latin typeface="CabinSketch" panose="020B0503050202020004" pitchFamily="34" charset="0"/>
              </a:rPr>
            </a:br>
            <a:endParaRPr lang="en-US" sz="6000" b="1" u="sng" kern="1200" dirty="0">
              <a:solidFill>
                <a:srgbClr val="FFFFFF"/>
              </a:solidFill>
              <a:latin typeface="CabinSketch" panose="020B0503050202020004" pitchFamily="34" charset="0"/>
            </a:endParaRPr>
          </a:p>
        </p:txBody>
      </p:sp>
      <p:sp>
        <p:nvSpPr>
          <p:cNvPr id="3" name="Content Placeholder 2">
            <a:extLst>
              <a:ext uri="{FF2B5EF4-FFF2-40B4-BE49-F238E27FC236}">
                <a16:creationId xmlns:a16="http://schemas.microsoft.com/office/drawing/2014/main" id="{7FC2CDF7-2BEF-48FC-8833-7E107DD9B53E}"/>
              </a:ext>
            </a:extLst>
          </p:cNvPr>
          <p:cNvSpPr>
            <a:spLocks noGrp="1"/>
          </p:cNvSpPr>
          <p:nvPr>
            <p:ph idx="1"/>
          </p:nvPr>
        </p:nvSpPr>
        <p:spPr>
          <a:xfrm>
            <a:off x="3045368" y="4423036"/>
            <a:ext cx="6105194" cy="682079"/>
          </a:xfrm>
        </p:spPr>
        <p:txBody>
          <a:bodyPr vert="horz" lIns="91440" tIns="45720" rIns="91440" bIns="45720" rtlCol="0">
            <a:normAutofit/>
          </a:bodyPr>
          <a:lstStyle/>
          <a:p>
            <a:pPr marL="0" indent="0" algn="ctr">
              <a:buNone/>
            </a:pPr>
            <a:r>
              <a:rPr lang="en-US" sz="2400" kern="1200" dirty="0">
                <a:solidFill>
                  <a:srgbClr val="FFFFFF"/>
                </a:solidFill>
                <a:latin typeface="CabinSketch" panose="020B0503050202020004" pitchFamily="34" charset="0"/>
              </a:rPr>
              <a:t>Ayush Kumar and Klaus Mueller</a:t>
            </a:r>
          </a:p>
        </p:txBody>
      </p:sp>
      <p:pic>
        <p:nvPicPr>
          <p:cNvPr id="29" name="Picture 2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8368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Begins…</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92500" lnSpcReduction="20000"/>
          </a:bodyPr>
          <a:lstStyle/>
          <a:p>
            <a:pPr marL="0" indent="0" algn="ctr">
              <a:buNone/>
            </a:pPr>
            <a:r>
              <a:rPr lang="en-US" dirty="0"/>
              <a:t>Setup D3.js Development Environment</a:t>
            </a:r>
          </a:p>
          <a:p>
            <a:pPr marL="0" indent="0" algn="ctr">
              <a:buNone/>
            </a:pPr>
            <a:endParaRPr lang="en-US" dirty="0"/>
          </a:p>
          <a:p>
            <a:pPr lvl="1"/>
            <a:endParaRPr lang="en-US" dirty="0"/>
          </a:p>
          <a:p>
            <a:pPr lvl="1"/>
            <a:r>
              <a:rPr lang="en-US" dirty="0"/>
              <a:t>D3 library</a:t>
            </a:r>
          </a:p>
          <a:p>
            <a:pPr lvl="1"/>
            <a:endParaRPr lang="en-US" dirty="0"/>
          </a:p>
          <a:p>
            <a:pPr lvl="1"/>
            <a:r>
              <a:rPr lang="en-US" dirty="0"/>
              <a:t>Web server</a:t>
            </a:r>
          </a:p>
          <a:p>
            <a:pPr lvl="1"/>
            <a:endParaRPr lang="en-US" dirty="0"/>
          </a:p>
          <a:p>
            <a:pPr lvl="1"/>
            <a:r>
              <a:rPr lang="en-US" dirty="0"/>
              <a:t>Editor	</a:t>
            </a:r>
          </a:p>
          <a:p>
            <a:pPr lvl="1"/>
            <a:endParaRPr lang="en-US" dirty="0"/>
          </a:p>
          <a:p>
            <a:pPr lvl="1"/>
            <a:r>
              <a:rPr lang="en-US" dirty="0"/>
              <a:t>Web browser</a:t>
            </a:r>
          </a:p>
          <a:p>
            <a:pPr marL="0" indent="0">
              <a:buNone/>
            </a:pPr>
            <a:br>
              <a:rPr lang="en-US" dirty="0"/>
            </a:br>
            <a:endParaRPr lang="en-US" dirty="0"/>
          </a:p>
        </p:txBody>
      </p:sp>
      <p:pic>
        <p:nvPicPr>
          <p:cNvPr id="23" name="Picture 22" descr="A map with text&#10;&#10;Description generated with high confidence">
            <a:extLst>
              <a:ext uri="{FF2B5EF4-FFF2-40B4-BE49-F238E27FC236}">
                <a16:creationId xmlns:a16="http://schemas.microsoft.com/office/drawing/2014/main" id="{5F9661F1-EC66-4FC8-8831-32F3BD0A53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815" y="3027164"/>
            <a:ext cx="5204601" cy="3758029"/>
          </a:xfrm>
          <a:prstGeom prst="rect">
            <a:avLst/>
          </a:prstGeom>
        </p:spPr>
      </p:pic>
    </p:spTree>
    <p:extLst>
      <p:ext uri="{BB962C8B-B14F-4D97-AF65-F5344CB8AC3E}">
        <p14:creationId xmlns:p14="http://schemas.microsoft.com/office/powerpoint/2010/main" val="3140272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9" end="9"/>
                                            </p:txEl>
                                          </p:spTgt>
                                        </p:tgtEl>
                                        <p:attrNameLst>
                                          <p:attrName>style.visibility</p:attrName>
                                        </p:attrNameLst>
                                      </p:cBhvr>
                                      <p:to>
                                        <p:strVal val="visible"/>
                                      </p:to>
                                    </p:set>
                                    <p:animEffect transition="in" filter="fade">
                                      <p:cBhvr>
                                        <p:cTn id="16" dur="500"/>
                                        <p:tgtEl>
                                          <p:spTgt spid="5">
                                            <p:txEl>
                                              <p:pRg st="9" end="9"/>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Begins…</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92500" lnSpcReduction="20000"/>
          </a:bodyPr>
          <a:lstStyle/>
          <a:p>
            <a:pPr marL="0" indent="0" algn="ctr">
              <a:buNone/>
            </a:pPr>
            <a:r>
              <a:rPr lang="en-US" dirty="0"/>
              <a:t>Setup D3.js Development Environment</a:t>
            </a:r>
          </a:p>
          <a:p>
            <a:pPr marL="0" indent="0" algn="ctr">
              <a:buNone/>
            </a:pPr>
            <a:endParaRPr lang="en-US" dirty="0"/>
          </a:p>
          <a:p>
            <a:pPr lvl="1"/>
            <a:endParaRPr lang="en-US" dirty="0"/>
          </a:p>
          <a:p>
            <a:pPr lvl="1"/>
            <a:r>
              <a:rPr lang="en-US" dirty="0"/>
              <a:t>D3 library</a:t>
            </a:r>
          </a:p>
          <a:p>
            <a:pPr lvl="1"/>
            <a:endParaRPr lang="en-US" dirty="0"/>
          </a:p>
          <a:p>
            <a:pPr lvl="1"/>
            <a:r>
              <a:rPr lang="en-US" dirty="0">
                <a:solidFill>
                  <a:schemeClr val="bg2">
                    <a:lumMod val="75000"/>
                  </a:schemeClr>
                </a:solidFill>
              </a:rPr>
              <a:t>Web server</a:t>
            </a:r>
          </a:p>
          <a:p>
            <a:pPr lvl="1"/>
            <a:endParaRPr lang="en-US" dirty="0">
              <a:solidFill>
                <a:schemeClr val="bg2">
                  <a:lumMod val="75000"/>
                </a:schemeClr>
              </a:solidFill>
            </a:endParaRPr>
          </a:p>
          <a:p>
            <a:pPr lvl="1"/>
            <a:r>
              <a:rPr lang="en-US" dirty="0">
                <a:solidFill>
                  <a:schemeClr val="bg2">
                    <a:lumMod val="75000"/>
                  </a:schemeClr>
                </a:solidFill>
              </a:rPr>
              <a:t>Editor</a:t>
            </a:r>
          </a:p>
          <a:p>
            <a:pPr marL="457200" lvl="1" indent="0">
              <a:buNone/>
            </a:pPr>
            <a:r>
              <a:rPr lang="en-US" dirty="0">
                <a:solidFill>
                  <a:schemeClr val="bg2">
                    <a:lumMod val="75000"/>
                  </a:schemeClr>
                </a:solidFill>
              </a:rPr>
              <a:t>	</a:t>
            </a:r>
          </a:p>
          <a:p>
            <a:pPr lvl="1"/>
            <a:r>
              <a:rPr lang="en-US" dirty="0">
                <a:solidFill>
                  <a:schemeClr val="bg2">
                    <a:lumMod val="75000"/>
                  </a:schemeClr>
                </a:solidFill>
              </a:rPr>
              <a:t>Web browser</a:t>
            </a:r>
          </a:p>
          <a:p>
            <a:pPr marL="0" indent="0">
              <a:buNone/>
            </a:pPr>
            <a:br>
              <a:rPr lang="en-US" dirty="0"/>
            </a:br>
            <a:endParaRPr lang="en-US" dirty="0"/>
          </a:p>
        </p:txBody>
      </p:sp>
      <p:sp>
        <p:nvSpPr>
          <p:cNvPr id="3" name="Rectangle 2">
            <a:extLst>
              <a:ext uri="{FF2B5EF4-FFF2-40B4-BE49-F238E27FC236}">
                <a16:creationId xmlns:a16="http://schemas.microsoft.com/office/drawing/2014/main" id="{3EB08190-AD57-49BB-9313-2882DB547418}"/>
              </a:ext>
            </a:extLst>
          </p:cNvPr>
          <p:cNvSpPr>
            <a:spLocks noChangeArrowheads="1"/>
          </p:cNvSpPr>
          <p:nvPr/>
        </p:nvSpPr>
        <p:spPr bwMode="auto">
          <a:xfrm>
            <a:off x="5748972" y="4454605"/>
            <a:ext cx="328621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Consolas" panose="020B0609020204030204" pitchFamily="49" charset="0"/>
              </a:rPr>
              <a:t>&lt;</a:t>
            </a:r>
            <a:r>
              <a:rPr kumimoji="0" lang="en-US" altLang="en-US" sz="1000" b="0" i="0" u="none" strike="noStrike" cap="none" normalizeH="0" baseline="0" dirty="0">
                <a:ln>
                  <a:noFill/>
                </a:ln>
                <a:solidFill>
                  <a:srgbClr val="800000"/>
                </a:solidFill>
                <a:effectLst/>
                <a:latin typeface="Consolas" panose="020B0609020204030204" pitchFamily="49" charset="0"/>
              </a:rPr>
              <a:t>script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FF0000"/>
                </a:solidFill>
                <a:effectLst/>
                <a:latin typeface="Consolas" panose="020B0609020204030204" pitchFamily="49" charset="0"/>
              </a:rPr>
              <a:t>src</a:t>
            </a:r>
            <a:r>
              <a:rPr kumimoji="0" lang="en-US" altLang="en-US" sz="1000" b="0" i="0" u="none" strike="noStrike" cap="none" normalizeH="0" baseline="0" dirty="0">
                <a:ln>
                  <a:noFill/>
                </a:ln>
                <a:solidFill>
                  <a:srgbClr val="0000FF"/>
                </a:solidFill>
                <a:effectLst/>
                <a:latin typeface="Consolas" panose="020B0609020204030204" pitchFamily="49" charset="0"/>
              </a:rPr>
              <a:t>="../d3.min.js"&gt;&lt;/</a:t>
            </a:r>
            <a:r>
              <a:rPr kumimoji="0" lang="en-US" altLang="en-US" sz="1000" b="0" i="0" u="none" strike="noStrike" cap="none" normalizeH="0" baseline="0" dirty="0">
                <a:ln>
                  <a:noFill/>
                </a:ln>
                <a:solidFill>
                  <a:srgbClr val="800000"/>
                </a:solidFill>
                <a:effectLst/>
                <a:latin typeface="Consolas" panose="020B0609020204030204" pitchFamily="49" charset="0"/>
              </a:rPr>
              <a:t>script</a:t>
            </a:r>
            <a:r>
              <a:rPr kumimoji="0" lang="en-US" altLang="en-US" sz="1000" b="0" i="0" u="none" strike="noStrike" cap="none" normalizeH="0" baseline="0" dirty="0">
                <a:ln>
                  <a:noFill/>
                </a:ln>
                <a:solidFill>
                  <a:srgbClr val="0000FF"/>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EBA37EE1-B916-402F-86B4-180BA4289C94}"/>
              </a:ext>
            </a:extLst>
          </p:cNvPr>
          <p:cNvSpPr>
            <a:spLocks noChangeArrowheads="1"/>
          </p:cNvSpPr>
          <p:nvPr/>
        </p:nvSpPr>
        <p:spPr bwMode="auto">
          <a:xfrm>
            <a:off x="5479071" y="4971067"/>
            <a:ext cx="3826012"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Consolas" panose="020B0609020204030204" pitchFamily="49" charset="0"/>
              </a:rPr>
              <a:t>&lt;</a:t>
            </a:r>
            <a:r>
              <a:rPr kumimoji="0" lang="en-US" altLang="en-US" sz="1000" b="0" i="0" u="none" strike="noStrike" cap="none" normalizeH="0" baseline="0" dirty="0">
                <a:ln>
                  <a:noFill/>
                </a:ln>
                <a:solidFill>
                  <a:srgbClr val="800000"/>
                </a:solidFill>
                <a:effectLst/>
                <a:latin typeface="Consolas" panose="020B0609020204030204" pitchFamily="49" charset="0"/>
              </a:rPr>
              <a:t>script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FF0000"/>
                </a:solidFill>
                <a:effectLst/>
                <a:latin typeface="Consolas" panose="020B0609020204030204" pitchFamily="49" charset="0"/>
              </a:rPr>
              <a:t>src</a:t>
            </a:r>
            <a:r>
              <a:rPr kumimoji="0" lang="en-US" altLang="en-US" sz="1000" b="0" i="0" u="none" strike="noStrike" cap="none" normalizeH="0" baseline="0" dirty="0">
                <a:ln>
                  <a:noFill/>
                </a:ln>
                <a:solidFill>
                  <a:srgbClr val="0000FF"/>
                </a:solidFill>
                <a:effectLst/>
                <a:latin typeface="Consolas" panose="020B0609020204030204" pitchFamily="49" charset="0"/>
              </a:rPr>
              <a:t>="https://d3js.org/d3.v4.min.js"&gt;&lt;/</a:t>
            </a:r>
            <a:r>
              <a:rPr kumimoji="0" lang="en-US" altLang="en-US" sz="1000" b="0" i="0" u="none" strike="noStrike" cap="none" normalizeH="0" baseline="0" dirty="0">
                <a:ln>
                  <a:noFill/>
                </a:ln>
                <a:solidFill>
                  <a:srgbClr val="800000"/>
                </a:solidFill>
                <a:effectLst/>
                <a:latin typeface="Consolas" panose="020B0609020204030204" pitchFamily="49" charset="0"/>
              </a:rPr>
              <a:t>script</a:t>
            </a:r>
            <a:r>
              <a:rPr kumimoji="0" lang="en-US" altLang="en-US" sz="1000" b="0" i="0" u="none" strike="noStrike" cap="none" normalizeH="0" baseline="0" dirty="0">
                <a:ln>
                  <a:noFill/>
                </a:ln>
                <a:solidFill>
                  <a:srgbClr val="0000FF"/>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48B73CB0-9B14-40A3-8518-1B113D1C6B82}"/>
              </a:ext>
            </a:extLst>
          </p:cNvPr>
          <p:cNvSpPr>
            <a:spLocks noChangeArrowheads="1"/>
          </p:cNvSpPr>
          <p:nvPr/>
        </p:nvSpPr>
        <p:spPr bwMode="auto">
          <a:xfrm>
            <a:off x="5748972" y="4119430"/>
            <a:ext cx="3286210"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FF"/>
                </a:solidFill>
                <a:effectLst/>
                <a:latin typeface="Consolas" panose="020B0609020204030204" pitchFamily="49" charset="0"/>
              </a:rPr>
              <a:t>&lt;</a:t>
            </a:r>
            <a:r>
              <a:rPr kumimoji="0" lang="en-US" altLang="en-US" sz="1000" b="0" i="0" u="none" strike="noStrike" cap="none" normalizeH="0" baseline="0" dirty="0">
                <a:ln>
                  <a:noFill/>
                </a:ln>
                <a:solidFill>
                  <a:srgbClr val="800000"/>
                </a:solidFill>
                <a:effectLst/>
                <a:latin typeface="Consolas" panose="020B0609020204030204" pitchFamily="49" charset="0"/>
              </a:rPr>
              <a:t>script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FF0000"/>
                </a:solidFill>
                <a:effectLst/>
                <a:latin typeface="Consolas" panose="020B0609020204030204" pitchFamily="49" charset="0"/>
              </a:rPr>
              <a:t>src</a:t>
            </a:r>
            <a:r>
              <a:rPr kumimoji="0" lang="en-US" altLang="en-US" sz="1000" b="0" i="0" u="none" strike="noStrike" cap="none" normalizeH="0" baseline="0" dirty="0">
                <a:ln>
                  <a:noFill/>
                </a:ln>
                <a:solidFill>
                  <a:srgbClr val="0000FF"/>
                </a:solidFill>
                <a:effectLst/>
                <a:latin typeface="Consolas" panose="020B0609020204030204" pitchFamily="49" charset="0"/>
              </a:rPr>
              <a:t>="../d3.js"&gt;&lt;/</a:t>
            </a:r>
            <a:r>
              <a:rPr kumimoji="0" lang="en-US" altLang="en-US" sz="1000" b="0" i="0" u="none" strike="noStrike" cap="none" normalizeH="0" baseline="0" dirty="0">
                <a:ln>
                  <a:noFill/>
                </a:ln>
                <a:solidFill>
                  <a:srgbClr val="800000"/>
                </a:solidFill>
                <a:effectLst/>
                <a:latin typeface="Consolas" panose="020B0609020204030204" pitchFamily="49" charset="0"/>
              </a:rPr>
              <a:t>script</a:t>
            </a:r>
            <a:r>
              <a:rPr kumimoji="0" lang="en-US" altLang="en-US" sz="1000" b="0" i="0" u="none" strike="noStrike" cap="none" normalizeH="0" baseline="0" dirty="0">
                <a:ln>
                  <a:noFill/>
                </a:ln>
                <a:solidFill>
                  <a:srgbClr val="0000FF"/>
                </a:solidFill>
                <a:effectLst/>
                <a:latin typeface="Consolas" panose="020B0609020204030204" pitchFamily="49" charset="0"/>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95478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Begins…</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92500" lnSpcReduction="20000"/>
          </a:bodyPr>
          <a:lstStyle/>
          <a:p>
            <a:pPr marL="0" indent="0" algn="ctr">
              <a:buNone/>
            </a:pPr>
            <a:r>
              <a:rPr lang="en-US" dirty="0"/>
              <a:t>Setup D3.js Development Environment</a:t>
            </a:r>
          </a:p>
          <a:p>
            <a:pPr marL="0" indent="0" algn="ctr">
              <a:buNone/>
            </a:pPr>
            <a:endParaRPr lang="en-US" dirty="0"/>
          </a:p>
          <a:p>
            <a:pPr lvl="1"/>
            <a:endParaRPr lang="en-US" dirty="0"/>
          </a:p>
          <a:p>
            <a:pPr lvl="1"/>
            <a:r>
              <a:rPr lang="en-US" dirty="0">
                <a:solidFill>
                  <a:schemeClr val="bg2">
                    <a:lumMod val="75000"/>
                  </a:schemeClr>
                </a:solidFill>
              </a:rPr>
              <a:t>D3 library</a:t>
            </a:r>
          </a:p>
          <a:p>
            <a:pPr lvl="1"/>
            <a:endParaRPr lang="en-US" dirty="0"/>
          </a:p>
          <a:p>
            <a:pPr lvl="1"/>
            <a:r>
              <a:rPr lang="en-US" dirty="0"/>
              <a:t>Web server</a:t>
            </a:r>
          </a:p>
          <a:p>
            <a:pPr lvl="1"/>
            <a:endParaRPr lang="en-US" dirty="0"/>
          </a:p>
          <a:p>
            <a:pPr lvl="1"/>
            <a:r>
              <a:rPr lang="en-US" dirty="0">
                <a:solidFill>
                  <a:schemeClr val="bg2">
                    <a:lumMod val="75000"/>
                  </a:schemeClr>
                </a:solidFill>
              </a:rPr>
              <a:t>Editor</a:t>
            </a:r>
          </a:p>
          <a:p>
            <a:pPr marL="457200" lvl="1" indent="0">
              <a:buNone/>
            </a:pPr>
            <a:r>
              <a:rPr lang="en-US" dirty="0">
                <a:solidFill>
                  <a:schemeClr val="bg2">
                    <a:lumMod val="75000"/>
                  </a:schemeClr>
                </a:solidFill>
              </a:rPr>
              <a:t>	</a:t>
            </a:r>
          </a:p>
          <a:p>
            <a:pPr lvl="1"/>
            <a:r>
              <a:rPr lang="en-US" dirty="0">
                <a:solidFill>
                  <a:schemeClr val="bg2">
                    <a:lumMod val="75000"/>
                  </a:schemeClr>
                </a:solidFill>
              </a:rPr>
              <a:t>Web browser</a:t>
            </a:r>
          </a:p>
          <a:p>
            <a:pPr marL="0" indent="0">
              <a:buNone/>
            </a:pPr>
            <a:br>
              <a:rPr lang="en-US" dirty="0"/>
            </a:br>
            <a:endParaRPr lang="en-US" dirty="0"/>
          </a:p>
        </p:txBody>
      </p:sp>
      <p:sp>
        <p:nvSpPr>
          <p:cNvPr id="12" name="Content Placeholder 2">
            <a:extLst>
              <a:ext uri="{FF2B5EF4-FFF2-40B4-BE49-F238E27FC236}">
                <a16:creationId xmlns:a16="http://schemas.microsoft.com/office/drawing/2014/main" id="{06CD8F63-3E85-484D-A65D-E50B9996725B}"/>
              </a:ext>
            </a:extLst>
          </p:cNvPr>
          <p:cNvSpPr txBox="1">
            <a:spLocks/>
          </p:cNvSpPr>
          <p:nvPr/>
        </p:nvSpPr>
        <p:spPr>
          <a:xfrm>
            <a:off x="4101483" y="3995691"/>
            <a:ext cx="6911291" cy="1507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python -m </a:t>
            </a:r>
            <a:r>
              <a:rPr lang="en-US" dirty="0" err="1"/>
              <a:t>SimpleHTTPServer</a:t>
            </a:r>
            <a:r>
              <a:rPr lang="en-US" dirty="0"/>
              <a:t> 8000</a:t>
            </a:r>
          </a:p>
          <a:p>
            <a:pPr marL="0" indent="0" algn="ctr">
              <a:buFont typeface="Arial" panose="020B0604020202020204" pitchFamily="34" charset="0"/>
              <a:buNone/>
            </a:pPr>
            <a:endParaRPr lang="en-US" sz="1600" dirty="0"/>
          </a:p>
          <a:p>
            <a:pPr marL="0" indent="0" algn="ctr">
              <a:buFont typeface="Arial" panose="020B0604020202020204" pitchFamily="34" charset="0"/>
              <a:buNone/>
            </a:pPr>
            <a:r>
              <a:rPr lang="en-US" dirty="0">
                <a:solidFill>
                  <a:srgbClr val="000000"/>
                </a:solidFill>
                <a:hlinkClick r:id="rId4"/>
              </a:rPr>
              <a:t>http://localhost:8000/</a:t>
            </a:r>
            <a:endParaRPr lang="en-US" dirty="0">
              <a:solidFill>
                <a:srgbClr val="000000"/>
              </a:solidFill>
            </a:endParaRPr>
          </a:p>
        </p:txBody>
      </p:sp>
    </p:spTree>
    <p:extLst>
      <p:ext uri="{BB962C8B-B14F-4D97-AF65-F5344CB8AC3E}">
        <p14:creationId xmlns:p14="http://schemas.microsoft.com/office/powerpoint/2010/main" val="2629590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Begins…</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92500" lnSpcReduction="20000"/>
          </a:bodyPr>
          <a:lstStyle/>
          <a:p>
            <a:pPr marL="0" indent="0" algn="ctr">
              <a:buNone/>
            </a:pPr>
            <a:r>
              <a:rPr lang="en-US" dirty="0"/>
              <a:t>Setup D3.js Development Environment</a:t>
            </a:r>
          </a:p>
          <a:p>
            <a:pPr marL="0" indent="0" algn="ctr">
              <a:buNone/>
            </a:pPr>
            <a:endParaRPr lang="en-US" dirty="0"/>
          </a:p>
          <a:p>
            <a:pPr lvl="1"/>
            <a:endParaRPr lang="en-US" dirty="0">
              <a:solidFill>
                <a:schemeClr val="bg2">
                  <a:lumMod val="75000"/>
                </a:schemeClr>
              </a:solidFill>
            </a:endParaRPr>
          </a:p>
          <a:p>
            <a:pPr lvl="1"/>
            <a:r>
              <a:rPr lang="en-US" dirty="0">
                <a:solidFill>
                  <a:schemeClr val="bg2">
                    <a:lumMod val="75000"/>
                  </a:schemeClr>
                </a:solidFill>
              </a:rPr>
              <a:t>D3 library</a:t>
            </a:r>
          </a:p>
          <a:p>
            <a:pPr lvl="1"/>
            <a:endParaRPr lang="en-US" dirty="0">
              <a:solidFill>
                <a:schemeClr val="bg2">
                  <a:lumMod val="75000"/>
                </a:schemeClr>
              </a:solidFill>
            </a:endParaRPr>
          </a:p>
          <a:p>
            <a:pPr lvl="1"/>
            <a:r>
              <a:rPr lang="en-US" dirty="0">
                <a:solidFill>
                  <a:schemeClr val="bg2">
                    <a:lumMod val="75000"/>
                  </a:schemeClr>
                </a:solidFill>
              </a:rPr>
              <a:t>Web server</a:t>
            </a:r>
          </a:p>
          <a:p>
            <a:pPr lvl="1"/>
            <a:endParaRPr lang="en-US" dirty="0"/>
          </a:p>
          <a:p>
            <a:pPr lvl="1"/>
            <a:r>
              <a:rPr lang="en-US" dirty="0"/>
              <a:t>Editor</a:t>
            </a:r>
          </a:p>
          <a:p>
            <a:pPr marL="457200" lvl="1" indent="0">
              <a:buNone/>
            </a:pPr>
            <a:r>
              <a:rPr lang="en-US" dirty="0"/>
              <a:t>	</a:t>
            </a:r>
          </a:p>
          <a:p>
            <a:pPr lvl="1"/>
            <a:r>
              <a:rPr lang="en-US" dirty="0">
                <a:solidFill>
                  <a:schemeClr val="bg2">
                    <a:lumMod val="75000"/>
                  </a:schemeClr>
                </a:solidFill>
              </a:rPr>
              <a:t>Web browser</a:t>
            </a:r>
          </a:p>
          <a:p>
            <a:pPr marL="0" indent="0">
              <a:buNone/>
            </a:pPr>
            <a:br>
              <a:rPr lang="en-US" dirty="0"/>
            </a:br>
            <a:endParaRPr lang="en-US" dirty="0"/>
          </a:p>
        </p:txBody>
      </p:sp>
      <p:pic>
        <p:nvPicPr>
          <p:cNvPr id="6" name="Picture 5" descr="A close up of a sign&#10;&#10;Description generated with very high confidence">
            <a:extLst>
              <a:ext uri="{FF2B5EF4-FFF2-40B4-BE49-F238E27FC236}">
                <a16:creationId xmlns:a16="http://schemas.microsoft.com/office/drawing/2014/main" id="{01DA8140-8C8C-426C-917F-9952E2A8E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358" y="3323723"/>
            <a:ext cx="1374251" cy="1374251"/>
          </a:xfrm>
          <a:prstGeom prst="rect">
            <a:avLst/>
          </a:prstGeom>
        </p:spPr>
      </p:pic>
      <p:pic>
        <p:nvPicPr>
          <p:cNvPr id="7" name="Picture 6" descr="A close up of a sign&#10;&#10;Description generated with high confidence">
            <a:extLst>
              <a:ext uri="{FF2B5EF4-FFF2-40B4-BE49-F238E27FC236}">
                <a16:creationId xmlns:a16="http://schemas.microsoft.com/office/drawing/2014/main" id="{AAF147B0-D448-40D8-8492-D3C0F51903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6816" y="4858760"/>
            <a:ext cx="1621971" cy="1621971"/>
          </a:xfrm>
          <a:prstGeom prst="rect">
            <a:avLst/>
          </a:prstGeom>
        </p:spPr>
      </p:pic>
      <p:pic>
        <p:nvPicPr>
          <p:cNvPr id="9" name="Picture 8">
            <a:extLst>
              <a:ext uri="{FF2B5EF4-FFF2-40B4-BE49-F238E27FC236}">
                <a16:creationId xmlns:a16="http://schemas.microsoft.com/office/drawing/2014/main" id="{57E16657-B92F-4D7B-8F9D-9E323F1C17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5296" y="3278279"/>
            <a:ext cx="1518131" cy="1511805"/>
          </a:xfrm>
          <a:prstGeom prst="rect">
            <a:avLst/>
          </a:prstGeom>
        </p:spPr>
      </p:pic>
      <p:pic>
        <p:nvPicPr>
          <p:cNvPr id="11" name="Picture 10">
            <a:extLst>
              <a:ext uri="{FF2B5EF4-FFF2-40B4-BE49-F238E27FC236}">
                <a16:creationId xmlns:a16="http://schemas.microsoft.com/office/drawing/2014/main" id="{050AF9C7-8693-461F-83A5-8B44F345D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8027" y="4962601"/>
            <a:ext cx="1374251" cy="1374252"/>
          </a:xfrm>
          <a:prstGeom prst="rect">
            <a:avLst/>
          </a:prstGeom>
        </p:spPr>
      </p:pic>
    </p:spTree>
    <p:extLst>
      <p:ext uri="{BB962C8B-B14F-4D97-AF65-F5344CB8AC3E}">
        <p14:creationId xmlns:p14="http://schemas.microsoft.com/office/powerpoint/2010/main" val="135522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Editor Set Up</a:t>
            </a:r>
          </a:p>
        </p:txBody>
      </p:sp>
      <p:pic>
        <p:nvPicPr>
          <p:cNvPr id="13" name="Content Placeholder 12">
            <a:extLst>
              <a:ext uri="{FF2B5EF4-FFF2-40B4-BE49-F238E27FC236}">
                <a16:creationId xmlns:a16="http://schemas.microsoft.com/office/drawing/2014/main" id="{37A81A03-9937-4540-AFF0-00FF3CDF816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5601" y="2884292"/>
            <a:ext cx="5404018" cy="3103727"/>
          </a:xfrm>
        </p:spPr>
      </p:pic>
      <p:cxnSp>
        <p:nvCxnSpPr>
          <p:cNvPr id="15" name="Straight Arrow Connector 14">
            <a:extLst>
              <a:ext uri="{FF2B5EF4-FFF2-40B4-BE49-F238E27FC236}">
                <a16:creationId xmlns:a16="http://schemas.microsoft.com/office/drawing/2014/main" id="{63A0BDA8-FBCE-49E7-974A-C0599214430D}"/>
              </a:ext>
            </a:extLst>
          </p:cNvPr>
          <p:cNvCxnSpPr>
            <a:cxnSpLocks/>
          </p:cNvCxnSpPr>
          <p:nvPr/>
        </p:nvCxnSpPr>
        <p:spPr>
          <a:xfrm flipV="1">
            <a:off x="3139092" y="4570531"/>
            <a:ext cx="569309" cy="34929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DA52BC6D-BB05-4634-A3E4-C8F1F47A9D2D}"/>
              </a:ext>
            </a:extLst>
          </p:cNvPr>
          <p:cNvSpPr txBox="1"/>
          <p:nvPr/>
        </p:nvSpPr>
        <p:spPr>
          <a:xfrm>
            <a:off x="493986" y="4919824"/>
            <a:ext cx="2645106" cy="36933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bg1"/>
                </a:solidFill>
              </a:rPr>
              <a:t>Download &amp; Install Atom</a:t>
            </a:r>
          </a:p>
        </p:txBody>
      </p:sp>
      <p:pic>
        <p:nvPicPr>
          <p:cNvPr id="20" name="Picture 19">
            <a:extLst>
              <a:ext uri="{FF2B5EF4-FFF2-40B4-BE49-F238E27FC236}">
                <a16:creationId xmlns:a16="http://schemas.microsoft.com/office/drawing/2014/main" id="{7E8BFEB2-4933-4005-BB3A-8C7BE53330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2583" y="2881517"/>
            <a:ext cx="5404019" cy="3106502"/>
          </a:xfrm>
          <a:prstGeom prst="rect">
            <a:avLst/>
          </a:prstGeom>
        </p:spPr>
      </p:pic>
      <p:cxnSp>
        <p:nvCxnSpPr>
          <p:cNvPr id="21" name="Straight Arrow Connector 20">
            <a:extLst>
              <a:ext uri="{FF2B5EF4-FFF2-40B4-BE49-F238E27FC236}">
                <a16:creationId xmlns:a16="http://schemas.microsoft.com/office/drawing/2014/main" id="{347EC58C-1E29-47C3-B003-3FA915D7D3AC}"/>
              </a:ext>
            </a:extLst>
          </p:cNvPr>
          <p:cNvCxnSpPr>
            <a:cxnSpLocks/>
          </p:cNvCxnSpPr>
          <p:nvPr/>
        </p:nvCxnSpPr>
        <p:spPr>
          <a:xfrm flipH="1" flipV="1">
            <a:off x="6758152" y="3689131"/>
            <a:ext cx="781586" cy="38819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83460628-2258-4307-A938-F17C3056ABD3}"/>
              </a:ext>
            </a:extLst>
          </p:cNvPr>
          <p:cNvSpPr txBox="1"/>
          <p:nvPr/>
        </p:nvSpPr>
        <p:spPr>
          <a:xfrm>
            <a:off x="7539737" y="4077323"/>
            <a:ext cx="3695821" cy="36933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bg1"/>
                </a:solidFill>
              </a:rPr>
              <a:t>Open Editor and Navigate to  Settings </a:t>
            </a:r>
          </a:p>
        </p:txBody>
      </p:sp>
      <p:sp>
        <p:nvSpPr>
          <p:cNvPr id="24" name="Oval 23">
            <a:extLst>
              <a:ext uri="{FF2B5EF4-FFF2-40B4-BE49-F238E27FC236}">
                <a16:creationId xmlns:a16="http://schemas.microsoft.com/office/drawing/2014/main" id="{2CE0B55D-5524-4353-A09C-8A4446B5704A}"/>
              </a:ext>
            </a:extLst>
          </p:cNvPr>
          <p:cNvSpPr/>
          <p:nvPr/>
        </p:nvSpPr>
        <p:spPr>
          <a:xfrm>
            <a:off x="5922583" y="3531476"/>
            <a:ext cx="835569" cy="2417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601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Editor Set Up</a:t>
            </a:r>
          </a:p>
        </p:txBody>
      </p:sp>
      <p:cxnSp>
        <p:nvCxnSpPr>
          <p:cNvPr id="15" name="Straight Arrow Connector 14">
            <a:extLst>
              <a:ext uri="{FF2B5EF4-FFF2-40B4-BE49-F238E27FC236}">
                <a16:creationId xmlns:a16="http://schemas.microsoft.com/office/drawing/2014/main" id="{63A0BDA8-FBCE-49E7-974A-C0599214430D}"/>
              </a:ext>
            </a:extLst>
          </p:cNvPr>
          <p:cNvCxnSpPr>
            <a:cxnSpLocks/>
          </p:cNvCxnSpPr>
          <p:nvPr/>
        </p:nvCxnSpPr>
        <p:spPr>
          <a:xfrm flipV="1">
            <a:off x="3139092" y="4570531"/>
            <a:ext cx="569309" cy="34929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DA52BC6D-BB05-4634-A3E4-C8F1F47A9D2D}"/>
              </a:ext>
            </a:extLst>
          </p:cNvPr>
          <p:cNvSpPr txBox="1"/>
          <p:nvPr/>
        </p:nvSpPr>
        <p:spPr>
          <a:xfrm>
            <a:off x="1334814" y="4919824"/>
            <a:ext cx="1804278" cy="36933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bg1"/>
                </a:solidFill>
              </a:rPr>
              <a:t>Download Atom</a:t>
            </a:r>
          </a:p>
        </p:txBody>
      </p:sp>
      <p:cxnSp>
        <p:nvCxnSpPr>
          <p:cNvPr id="21" name="Straight Arrow Connector 20">
            <a:extLst>
              <a:ext uri="{FF2B5EF4-FFF2-40B4-BE49-F238E27FC236}">
                <a16:creationId xmlns:a16="http://schemas.microsoft.com/office/drawing/2014/main" id="{347EC58C-1E29-47C3-B003-3FA915D7D3AC}"/>
              </a:ext>
            </a:extLst>
          </p:cNvPr>
          <p:cNvCxnSpPr>
            <a:cxnSpLocks/>
          </p:cNvCxnSpPr>
          <p:nvPr/>
        </p:nvCxnSpPr>
        <p:spPr>
          <a:xfrm flipH="1" flipV="1">
            <a:off x="6758152" y="3689131"/>
            <a:ext cx="781586" cy="38819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83460628-2258-4307-A938-F17C3056ABD3}"/>
              </a:ext>
            </a:extLst>
          </p:cNvPr>
          <p:cNvSpPr txBox="1"/>
          <p:nvPr/>
        </p:nvSpPr>
        <p:spPr>
          <a:xfrm>
            <a:off x="7539738" y="4077323"/>
            <a:ext cx="1541200" cy="36933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bg1"/>
                </a:solidFill>
              </a:rPr>
              <a:t>Open Setting </a:t>
            </a:r>
          </a:p>
        </p:txBody>
      </p:sp>
      <p:pic>
        <p:nvPicPr>
          <p:cNvPr id="6" name="Picture 5">
            <a:extLst>
              <a:ext uri="{FF2B5EF4-FFF2-40B4-BE49-F238E27FC236}">
                <a16:creationId xmlns:a16="http://schemas.microsoft.com/office/drawing/2014/main" id="{C299270D-C0A5-4D29-8E98-735C33F06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55" y="2594133"/>
            <a:ext cx="6632028" cy="3705043"/>
          </a:xfrm>
          <a:prstGeom prst="rect">
            <a:avLst/>
          </a:prstGeom>
        </p:spPr>
      </p:pic>
      <p:sp>
        <p:nvSpPr>
          <p:cNvPr id="9" name="Rectangle 8">
            <a:extLst>
              <a:ext uri="{FF2B5EF4-FFF2-40B4-BE49-F238E27FC236}">
                <a16:creationId xmlns:a16="http://schemas.microsoft.com/office/drawing/2014/main" id="{C52B9970-78B4-4AF1-90E2-A23460A7A554}"/>
              </a:ext>
            </a:extLst>
          </p:cNvPr>
          <p:cNvSpPr/>
          <p:nvPr/>
        </p:nvSpPr>
        <p:spPr>
          <a:xfrm>
            <a:off x="453855" y="4923026"/>
            <a:ext cx="2701318" cy="3693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Navigate to  Install Option</a:t>
            </a:r>
          </a:p>
        </p:txBody>
      </p:sp>
      <p:sp>
        <p:nvSpPr>
          <p:cNvPr id="18" name="Rectangle 17">
            <a:extLst>
              <a:ext uri="{FF2B5EF4-FFF2-40B4-BE49-F238E27FC236}">
                <a16:creationId xmlns:a16="http://schemas.microsoft.com/office/drawing/2014/main" id="{0A09B831-C528-4AC8-BBE3-43FDE67F9466}"/>
              </a:ext>
            </a:extLst>
          </p:cNvPr>
          <p:cNvSpPr/>
          <p:nvPr/>
        </p:nvSpPr>
        <p:spPr>
          <a:xfrm>
            <a:off x="2983217" y="2800714"/>
            <a:ext cx="2857146" cy="3693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for atom-live-server</a:t>
            </a:r>
          </a:p>
        </p:txBody>
      </p:sp>
      <p:sp>
        <p:nvSpPr>
          <p:cNvPr id="19" name="Rectangle 18">
            <a:extLst>
              <a:ext uri="{FF2B5EF4-FFF2-40B4-BE49-F238E27FC236}">
                <a16:creationId xmlns:a16="http://schemas.microsoft.com/office/drawing/2014/main" id="{46040D85-E30C-4264-BADC-D550E2A31944}"/>
              </a:ext>
            </a:extLst>
          </p:cNvPr>
          <p:cNvSpPr/>
          <p:nvPr/>
        </p:nvSpPr>
        <p:spPr>
          <a:xfrm>
            <a:off x="5134300" y="4294958"/>
            <a:ext cx="1623852" cy="3693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Install</a:t>
            </a:r>
          </a:p>
        </p:txBody>
      </p:sp>
      <p:cxnSp>
        <p:nvCxnSpPr>
          <p:cNvPr id="12" name="Straight Arrow Connector 11">
            <a:extLst>
              <a:ext uri="{FF2B5EF4-FFF2-40B4-BE49-F238E27FC236}">
                <a16:creationId xmlns:a16="http://schemas.microsoft.com/office/drawing/2014/main" id="{BE1FF779-A6E4-4242-8081-E29183BC6AC7}"/>
              </a:ext>
            </a:extLst>
          </p:cNvPr>
          <p:cNvCxnSpPr>
            <a:cxnSpLocks/>
          </p:cNvCxnSpPr>
          <p:nvPr/>
        </p:nvCxnSpPr>
        <p:spPr>
          <a:xfrm flipH="1" flipV="1">
            <a:off x="1051034" y="4294958"/>
            <a:ext cx="210207" cy="62486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BDFF99E-A8AE-44D6-B3C6-7065B9689476}"/>
              </a:ext>
            </a:extLst>
          </p:cNvPr>
          <p:cNvCxnSpPr>
            <a:cxnSpLocks/>
          </p:cNvCxnSpPr>
          <p:nvPr/>
        </p:nvCxnSpPr>
        <p:spPr>
          <a:xfrm flipH="1">
            <a:off x="2554014" y="3170046"/>
            <a:ext cx="429203" cy="25895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DEFAB2D-4400-4ED1-9847-AB243F2E74C6}"/>
              </a:ext>
            </a:extLst>
          </p:cNvPr>
          <p:cNvCxnSpPr>
            <a:cxnSpLocks/>
          </p:cNvCxnSpPr>
          <p:nvPr/>
        </p:nvCxnSpPr>
        <p:spPr>
          <a:xfrm flipH="1" flipV="1">
            <a:off x="4477407" y="3836276"/>
            <a:ext cx="656894" cy="45868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2">
            <a:extLst>
              <a:ext uri="{FF2B5EF4-FFF2-40B4-BE49-F238E27FC236}">
                <a16:creationId xmlns:a16="http://schemas.microsoft.com/office/drawing/2014/main" id="{03825080-1013-4D39-B0D9-D793CB420167}"/>
              </a:ext>
            </a:extLst>
          </p:cNvPr>
          <p:cNvSpPr>
            <a:spLocks noChangeArrowheads="1"/>
          </p:cNvSpPr>
          <p:nvPr/>
        </p:nvSpPr>
        <p:spPr bwMode="auto">
          <a:xfrm>
            <a:off x="7510650" y="3277528"/>
            <a:ext cx="3835833" cy="3116238"/>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mn-lt"/>
              </a:rPr>
              <a:t>ctrl-alt-l</a:t>
            </a:r>
            <a:r>
              <a:rPr kumimoji="0" lang="en-US" altLang="en-US" sz="2400" b="0" i="0" u="none" strike="noStrike" cap="none" normalizeH="0" baseline="0" dirty="0">
                <a:ln>
                  <a:noFill/>
                </a:ln>
                <a:solidFill>
                  <a:srgbClr val="FF0000"/>
                </a:solidFill>
                <a:effectLst/>
                <a:latin typeface="+mn-lt"/>
              </a:rPr>
              <a:t> </a:t>
            </a:r>
            <a:r>
              <a:rPr kumimoji="0" lang="en-US" altLang="en-US" sz="1600" b="0" i="0" u="none" strike="noStrike" cap="none" normalizeH="0" baseline="0" dirty="0">
                <a:ln>
                  <a:noFill/>
                </a:ln>
                <a:solidFill>
                  <a:srgbClr val="574C4F"/>
                </a:solidFill>
                <a:effectLst/>
                <a:latin typeface="+mn-lt"/>
              </a:rPr>
              <a:t>launch live server on port 3000.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mn-lt"/>
              </a:rPr>
              <a:t>ctrl-alt-q</a:t>
            </a:r>
            <a:r>
              <a:rPr kumimoji="0" lang="en-US" altLang="en-US" sz="2400" b="0" i="0" u="none" strike="noStrike" cap="none" normalizeH="0" baseline="0" dirty="0">
                <a:ln>
                  <a:noFill/>
                </a:ln>
                <a:solidFill>
                  <a:srgbClr val="FF0000"/>
                </a:solidFill>
                <a:effectLst/>
                <a:latin typeface="+mn-lt"/>
              </a:rPr>
              <a:t> </a:t>
            </a:r>
            <a:r>
              <a:rPr kumimoji="0" lang="en-US" altLang="en-US" sz="1600" b="0" i="0" u="none" strike="noStrike" cap="none" normalizeH="0" baseline="0" dirty="0">
                <a:ln>
                  <a:noFill/>
                </a:ln>
                <a:solidFill>
                  <a:srgbClr val="574C4F"/>
                </a:solidFill>
                <a:effectLst/>
                <a:latin typeface="+mn-lt"/>
              </a:rPr>
              <a:t>stop live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mn-lt"/>
              </a:rPr>
              <a:t>ctrl-alt-3</a:t>
            </a:r>
            <a:r>
              <a:rPr kumimoji="0" lang="en-US" altLang="en-US" sz="1600" b="0" i="0" u="none" strike="noStrike" cap="none" normalizeH="0" baseline="0" dirty="0">
                <a:ln>
                  <a:noFill/>
                </a:ln>
                <a:solidFill>
                  <a:srgbClr val="574C4F"/>
                </a:solidFill>
                <a:effectLst/>
                <a:latin typeface="+mn-lt"/>
              </a:rPr>
              <a:t> launch live server on port 3000.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mn-lt"/>
              </a:rPr>
              <a:t>ctrl-alt-4</a:t>
            </a:r>
            <a:r>
              <a:rPr kumimoji="0" lang="en-US" altLang="en-US" sz="1600" b="0" i="0" u="none" strike="noStrike" cap="none" normalizeH="0" baseline="0" dirty="0">
                <a:ln>
                  <a:noFill/>
                </a:ln>
                <a:solidFill>
                  <a:srgbClr val="574C4F"/>
                </a:solidFill>
                <a:effectLst/>
                <a:latin typeface="+mn-lt"/>
              </a:rPr>
              <a:t> launch live server on port 4000.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mn-lt"/>
              </a:rPr>
              <a:t>ctrl-alt-5</a:t>
            </a:r>
            <a:r>
              <a:rPr kumimoji="0" lang="en-US" altLang="en-US" sz="1600" b="0" i="0" u="none" strike="noStrike" cap="none" normalizeH="0" baseline="0" dirty="0">
                <a:ln>
                  <a:noFill/>
                </a:ln>
                <a:solidFill>
                  <a:srgbClr val="574C4F"/>
                </a:solidFill>
                <a:effectLst/>
                <a:latin typeface="+mn-lt"/>
              </a:rPr>
              <a:t> launch live server on port 5000.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mn-lt"/>
              </a:rPr>
              <a:t>ctrl-alt-8</a:t>
            </a:r>
            <a:r>
              <a:rPr kumimoji="0" lang="en-US" altLang="en-US" sz="1600" b="0" i="0" u="none" strike="noStrike" cap="none" normalizeH="0" baseline="0" dirty="0">
                <a:ln>
                  <a:noFill/>
                </a:ln>
                <a:solidFill>
                  <a:srgbClr val="574C4F"/>
                </a:solidFill>
                <a:effectLst/>
                <a:latin typeface="+mn-lt"/>
              </a:rPr>
              <a:t> launch live server on port 8000.</a:t>
            </a:r>
            <a:endParaRPr kumimoji="0" lang="en-US" altLang="en-US" sz="105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574C4F"/>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mn-lt"/>
              </a:rPr>
              <a:t>ctrl-alt-9</a:t>
            </a:r>
            <a:r>
              <a:rPr kumimoji="0" lang="en-US" altLang="en-US" sz="1600" b="0" i="0" u="none" strike="noStrike" cap="none" normalizeH="0" baseline="0" dirty="0">
                <a:ln>
                  <a:noFill/>
                </a:ln>
                <a:solidFill>
                  <a:srgbClr val="574C4F"/>
                </a:solidFill>
                <a:effectLst/>
                <a:latin typeface="+mn-lt"/>
              </a:rPr>
              <a:t> launch live server on port 9000.</a:t>
            </a:r>
            <a:endParaRPr kumimoji="0" lang="en-US" altLang="en-US" sz="2800" b="0" i="0" u="none" strike="noStrike" cap="none" normalizeH="0" baseline="0" dirty="0">
              <a:ln>
                <a:noFill/>
              </a:ln>
              <a:solidFill>
                <a:schemeClr val="tx1"/>
              </a:solidFill>
              <a:effectLst/>
              <a:latin typeface="+mn-lt"/>
            </a:endParaRPr>
          </a:p>
        </p:txBody>
      </p:sp>
      <p:sp>
        <p:nvSpPr>
          <p:cNvPr id="34" name="Oval 33">
            <a:extLst>
              <a:ext uri="{FF2B5EF4-FFF2-40B4-BE49-F238E27FC236}">
                <a16:creationId xmlns:a16="http://schemas.microsoft.com/office/drawing/2014/main" id="{87DBD7A6-53B1-4763-8817-7F76CB7266EF}"/>
              </a:ext>
            </a:extLst>
          </p:cNvPr>
          <p:cNvSpPr/>
          <p:nvPr/>
        </p:nvSpPr>
        <p:spPr>
          <a:xfrm>
            <a:off x="1261241" y="4486502"/>
            <a:ext cx="451952" cy="43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5" name="Oval 34">
            <a:extLst>
              <a:ext uri="{FF2B5EF4-FFF2-40B4-BE49-F238E27FC236}">
                <a16:creationId xmlns:a16="http://schemas.microsoft.com/office/drawing/2014/main" id="{D9C3AEEA-577D-4313-9A8B-B23AEDBFEBB5}"/>
              </a:ext>
            </a:extLst>
          </p:cNvPr>
          <p:cNvSpPr/>
          <p:nvPr/>
        </p:nvSpPr>
        <p:spPr>
          <a:xfrm>
            <a:off x="5869872" y="2800714"/>
            <a:ext cx="451952" cy="43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6" name="Oval 35">
            <a:extLst>
              <a:ext uri="{FF2B5EF4-FFF2-40B4-BE49-F238E27FC236}">
                <a16:creationId xmlns:a16="http://schemas.microsoft.com/office/drawing/2014/main" id="{17467887-C364-49D2-9BD5-D15E7533A820}"/>
              </a:ext>
            </a:extLst>
          </p:cNvPr>
          <p:cNvSpPr/>
          <p:nvPr/>
        </p:nvSpPr>
        <p:spPr>
          <a:xfrm>
            <a:off x="5809507" y="4664290"/>
            <a:ext cx="451952" cy="43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7" name="TextBox 36">
            <a:extLst>
              <a:ext uri="{FF2B5EF4-FFF2-40B4-BE49-F238E27FC236}">
                <a16:creationId xmlns:a16="http://schemas.microsoft.com/office/drawing/2014/main" id="{F50AAAC0-BD94-43B9-8013-C72E2C6959C8}"/>
              </a:ext>
            </a:extLst>
          </p:cNvPr>
          <p:cNvSpPr txBox="1"/>
          <p:nvPr/>
        </p:nvSpPr>
        <p:spPr>
          <a:xfrm>
            <a:off x="7441484" y="2581245"/>
            <a:ext cx="3904999" cy="646331"/>
          </a:xfrm>
          <a:prstGeom prst="rect">
            <a:avLst/>
          </a:prstGeom>
          <a:noFill/>
        </p:spPr>
        <p:txBody>
          <a:bodyPr wrap="square" rtlCol="0">
            <a:spAutoFit/>
          </a:bodyPr>
          <a:lstStyle/>
          <a:p>
            <a:r>
              <a:rPr lang="en-US" b="1" dirty="0"/>
              <a:t>Done with Installation, Now Use below Keys in Editor to Launch the Server</a:t>
            </a:r>
          </a:p>
        </p:txBody>
      </p:sp>
      <p:sp>
        <p:nvSpPr>
          <p:cNvPr id="4" name="Oval 3">
            <a:extLst>
              <a:ext uri="{FF2B5EF4-FFF2-40B4-BE49-F238E27FC236}">
                <a16:creationId xmlns:a16="http://schemas.microsoft.com/office/drawing/2014/main" id="{E4EA91F1-81C8-4928-BD9B-BB9712375B45}"/>
              </a:ext>
            </a:extLst>
          </p:cNvPr>
          <p:cNvSpPr/>
          <p:nvPr/>
        </p:nvSpPr>
        <p:spPr>
          <a:xfrm>
            <a:off x="10506990" y="3799772"/>
            <a:ext cx="505784" cy="4312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2254594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32" grpId="0" animBg="1"/>
      <p:bldP spid="34" grpId="0" animBg="1"/>
      <p:bldP spid="35" grpId="0" animBg="1"/>
      <p:bldP spid="36" grpId="0" animBg="1"/>
      <p:bldP spid="37"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Begins…</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92500" lnSpcReduction="20000"/>
          </a:bodyPr>
          <a:lstStyle/>
          <a:p>
            <a:pPr marL="0" indent="0" algn="ctr">
              <a:buNone/>
            </a:pPr>
            <a:r>
              <a:rPr lang="en-US" dirty="0"/>
              <a:t>Setup D3.js Development Environment</a:t>
            </a:r>
          </a:p>
          <a:p>
            <a:pPr marL="0" indent="0" algn="ctr">
              <a:buNone/>
            </a:pPr>
            <a:endParaRPr lang="en-US" dirty="0"/>
          </a:p>
          <a:p>
            <a:pPr lvl="1"/>
            <a:endParaRPr lang="en-US" dirty="0"/>
          </a:p>
          <a:p>
            <a:pPr lvl="1"/>
            <a:r>
              <a:rPr lang="en-US" dirty="0">
                <a:solidFill>
                  <a:schemeClr val="bg2">
                    <a:lumMod val="75000"/>
                  </a:schemeClr>
                </a:solidFill>
              </a:rPr>
              <a:t>D3 library</a:t>
            </a:r>
          </a:p>
          <a:p>
            <a:pPr lvl="1"/>
            <a:endParaRPr lang="en-US" dirty="0">
              <a:solidFill>
                <a:schemeClr val="bg2">
                  <a:lumMod val="75000"/>
                </a:schemeClr>
              </a:solidFill>
            </a:endParaRPr>
          </a:p>
          <a:p>
            <a:pPr lvl="1"/>
            <a:r>
              <a:rPr lang="en-US" dirty="0">
                <a:solidFill>
                  <a:schemeClr val="bg2">
                    <a:lumMod val="75000"/>
                  </a:schemeClr>
                </a:solidFill>
              </a:rPr>
              <a:t>Web server</a:t>
            </a:r>
          </a:p>
          <a:p>
            <a:pPr lvl="1"/>
            <a:endParaRPr lang="en-US" dirty="0">
              <a:solidFill>
                <a:schemeClr val="bg2">
                  <a:lumMod val="75000"/>
                </a:schemeClr>
              </a:solidFill>
            </a:endParaRPr>
          </a:p>
          <a:p>
            <a:pPr lvl="1"/>
            <a:r>
              <a:rPr lang="en-US" dirty="0">
                <a:solidFill>
                  <a:schemeClr val="bg2">
                    <a:lumMod val="75000"/>
                  </a:schemeClr>
                </a:solidFill>
              </a:rPr>
              <a:t>Editor</a:t>
            </a:r>
          </a:p>
          <a:p>
            <a:pPr marL="457200" lvl="1" indent="0">
              <a:buNone/>
            </a:pPr>
            <a:r>
              <a:rPr lang="en-US" dirty="0">
                <a:solidFill>
                  <a:schemeClr val="bg2">
                    <a:lumMod val="75000"/>
                  </a:schemeClr>
                </a:solidFill>
              </a:rPr>
              <a:t>	</a:t>
            </a:r>
          </a:p>
          <a:p>
            <a:pPr lvl="1"/>
            <a:r>
              <a:rPr lang="en-US" dirty="0"/>
              <a:t>Web browser</a:t>
            </a:r>
          </a:p>
          <a:p>
            <a:pPr marL="0" indent="0">
              <a:buNone/>
            </a:pPr>
            <a:br>
              <a:rPr lang="en-US" dirty="0"/>
            </a:br>
            <a:endParaRPr lang="en-US" dirty="0"/>
          </a:p>
        </p:txBody>
      </p:sp>
      <p:pic>
        <p:nvPicPr>
          <p:cNvPr id="4" name="Picture 3" descr="A picture containing vector graphics&#10;&#10;Description generated with very high confidence">
            <a:extLst>
              <a:ext uri="{FF2B5EF4-FFF2-40B4-BE49-F238E27FC236}">
                <a16:creationId xmlns:a16="http://schemas.microsoft.com/office/drawing/2014/main" id="{F8456FE3-FFE9-4FEF-8DFD-12D2DCACC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156" y="3515271"/>
            <a:ext cx="1234375" cy="1234375"/>
          </a:xfrm>
          <a:prstGeom prst="rect">
            <a:avLst/>
          </a:prstGeom>
        </p:spPr>
      </p:pic>
      <p:pic>
        <p:nvPicPr>
          <p:cNvPr id="13" name="Picture 12" descr="A picture containing object&#10;&#10;Description generated with high confidence">
            <a:extLst>
              <a:ext uri="{FF2B5EF4-FFF2-40B4-BE49-F238E27FC236}">
                <a16:creationId xmlns:a16="http://schemas.microsoft.com/office/drawing/2014/main" id="{FE97631C-C023-4B40-A56D-F538C51770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1081" y="3350972"/>
            <a:ext cx="2356952" cy="1426576"/>
          </a:xfrm>
          <a:prstGeom prst="rect">
            <a:avLst/>
          </a:prstGeom>
        </p:spPr>
      </p:pic>
      <p:pic>
        <p:nvPicPr>
          <p:cNvPr id="17" name="Picture 16" descr="A picture containing balloon, transport&#10;&#10;Description generated with high confidence">
            <a:extLst>
              <a:ext uri="{FF2B5EF4-FFF2-40B4-BE49-F238E27FC236}">
                <a16:creationId xmlns:a16="http://schemas.microsoft.com/office/drawing/2014/main" id="{46237458-CCD3-42F3-9169-8DA7D4E5B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569" y="4749646"/>
            <a:ext cx="1447800" cy="1447800"/>
          </a:xfrm>
          <a:prstGeom prst="rect">
            <a:avLst/>
          </a:prstGeom>
        </p:spPr>
      </p:pic>
    </p:spTree>
    <p:extLst>
      <p:ext uri="{BB962C8B-B14F-4D97-AF65-F5344CB8AC3E}">
        <p14:creationId xmlns:p14="http://schemas.microsoft.com/office/powerpoint/2010/main" val="52492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DOM</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32500" lnSpcReduction="20000"/>
          </a:bodyPr>
          <a:lstStyle/>
          <a:p>
            <a:pPr>
              <a:buFont typeface="Wingdings" panose="05000000000000000000" pitchFamily="2" charset="2"/>
              <a:buChar char="q"/>
            </a:pPr>
            <a:r>
              <a:rPr lang="en-US" sz="4500" dirty="0"/>
              <a:t>DOM SELECTION &amp; MANIPULATION</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LOADING DATA </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ENTER-UPDATE-EXIT PARADIGM (DATA BINDING)</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CHARTS</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SCALES </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AXES </a:t>
            </a:r>
          </a:p>
          <a:p>
            <a:pPr marL="0" indent="0">
              <a:buNone/>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TRANSITIONS AND INTERACTION</a:t>
            </a:r>
          </a:p>
          <a:p>
            <a:endParaRPr lang="en-US" dirty="0"/>
          </a:p>
        </p:txBody>
      </p:sp>
      <p:pic>
        <p:nvPicPr>
          <p:cNvPr id="4" name="Picture 3" descr="A screenshot of a cell phone&#10;&#10;Description generated with very high confidence">
            <a:extLst>
              <a:ext uri="{FF2B5EF4-FFF2-40B4-BE49-F238E27FC236}">
                <a16:creationId xmlns:a16="http://schemas.microsoft.com/office/drawing/2014/main" id="{F98F6B5A-5369-41A6-AD29-DAD8AB149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1667" y="2753936"/>
            <a:ext cx="5410200" cy="3514725"/>
          </a:xfrm>
          <a:prstGeom prst="rect">
            <a:avLst/>
          </a:prstGeom>
        </p:spPr>
      </p:pic>
      <p:sp>
        <p:nvSpPr>
          <p:cNvPr id="6" name="Rectangle 5">
            <a:extLst>
              <a:ext uri="{FF2B5EF4-FFF2-40B4-BE49-F238E27FC236}">
                <a16:creationId xmlns:a16="http://schemas.microsoft.com/office/drawing/2014/main" id="{65027D50-1A95-44A8-A792-E781054A4447}"/>
              </a:ext>
            </a:extLst>
          </p:cNvPr>
          <p:cNvSpPr/>
          <p:nvPr/>
        </p:nvSpPr>
        <p:spPr>
          <a:xfrm>
            <a:off x="7043236" y="6268661"/>
            <a:ext cx="3135795" cy="230832"/>
          </a:xfrm>
          <a:prstGeom prst="rect">
            <a:avLst/>
          </a:prstGeom>
        </p:spPr>
        <p:txBody>
          <a:bodyPr wrap="none">
            <a:spAutoFit/>
          </a:bodyPr>
          <a:lstStyle/>
          <a:p>
            <a:r>
              <a:rPr lang="en-US" sz="900" dirty="0"/>
              <a:t>https://www.cs.pu.edu.tw/~tsay/course/webprog/notes/DOM</a:t>
            </a:r>
          </a:p>
        </p:txBody>
      </p:sp>
    </p:spTree>
    <p:extLst>
      <p:ext uri="{BB962C8B-B14F-4D97-AF65-F5344CB8AC3E}">
        <p14:creationId xmlns:p14="http://schemas.microsoft.com/office/powerpoint/2010/main" val="3851872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rPr>
              <a:t>DOM Selection</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a:bodyPr>
          <a:lstStyle/>
          <a:p>
            <a:r>
              <a:rPr lang="en-US" dirty="0"/>
              <a:t>d3.select()</a:t>
            </a:r>
          </a:p>
          <a:p>
            <a:pPr lvl="2"/>
            <a:r>
              <a:rPr lang="en-US" dirty="0"/>
              <a:t>Select Element By Tag Name</a:t>
            </a:r>
          </a:p>
          <a:p>
            <a:pPr lvl="2"/>
            <a:r>
              <a:rPr lang="en-US" dirty="0"/>
              <a:t>Select Element By Id</a:t>
            </a:r>
          </a:p>
          <a:p>
            <a:pPr marL="914400" lvl="2" indent="0">
              <a:buNone/>
            </a:pPr>
            <a:endParaRPr lang="en-US" dirty="0"/>
          </a:p>
          <a:p>
            <a:r>
              <a:rPr lang="en-US" dirty="0"/>
              <a:t>d3.selectAll()</a:t>
            </a:r>
          </a:p>
          <a:p>
            <a:pPr lvl="2"/>
            <a:r>
              <a:rPr lang="en-US" dirty="0"/>
              <a:t>Select Element By Tag Name</a:t>
            </a:r>
          </a:p>
          <a:p>
            <a:pPr lvl="2"/>
            <a:r>
              <a:rPr lang="en-US" dirty="0"/>
              <a:t>Select Element By Id</a:t>
            </a:r>
          </a:p>
          <a:p>
            <a:pPr lvl="2"/>
            <a:r>
              <a:rPr lang="en-US" dirty="0"/>
              <a:t>Select Element By CSS Class Name</a:t>
            </a:r>
          </a:p>
          <a:p>
            <a:pPr lvl="1"/>
            <a:endParaRPr lang="en-US" dirty="0"/>
          </a:p>
        </p:txBody>
      </p:sp>
      <p:pic>
        <p:nvPicPr>
          <p:cNvPr id="4" name="Picture 3" descr="A screenshot of a cell phone&#10;&#10;Description generated with very high confidence">
            <a:extLst>
              <a:ext uri="{FF2B5EF4-FFF2-40B4-BE49-F238E27FC236}">
                <a16:creationId xmlns:a16="http://schemas.microsoft.com/office/drawing/2014/main" id="{92FA22EF-87B9-4CEC-BEB5-4C00DFCF4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9745" y="2978923"/>
            <a:ext cx="5490366" cy="2664948"/>
          </a:xfrm>
          <a:prstGeom prst="rect">
            <a:avLst/>
          </a:prstGeom>
        </p:spPr>
      </p:pic>
    </p:spTree>
    <p:extLst>
      <p:ext uri="{BB962C8B-B14F-4D97-AF65-F5344CB8AC3E}">
        <p14:creationId xmlns:p14="http://schemas.microsoft.com/office/powerpoint/2010/main" val="422548051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rPr>
              <a:t>DOM Manipulation</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lnSpcReduction="10000"/>
          </a:bodyPr>
          <a:lstStyle/>
          <a:p>
            <a:r>
              <a:rPr lang="en-US"/>
              <a:t>text()</a:t>
            </a:r>
          </a:p>
          <a:p>
            <a:r>
              <a:rPr lang="en-US"/>
              <a:t>append()</a:t>
            </a:r>
          </a:p>
          <a:p>
            <a:r>
              <a:rPr lang="en-US"/>
              <a:t>insert()</a:t>
            </a:r>
          </a:p>
          <a:p>
            <a:r>
              <a:rPr lang="en-US"/>
              <a:t>remove()</a:t>
            </a:r>
          </a:p>
          <a:p>
            <a:r>
              <a:rPr lang="en-US"/>
              <a:t>html()</a:t>
            </a:r>
          </a:p>
          <a:p>
            <a:r>
              <a:rPr lang="en-US"/>
              <a:t>attr() </a:t>
            </a:r>
          </a:p>
          <a:p>
            <a:r>
              <a:rPr lang="en-US"/>
              <a:t>property()</a:t>
            </a:r>
          </a:p>
          <a:p>
            <a:r>
              <a:rPr lang="en-US"/>
              <a:t>style()</a:t>
            </a:r>
          </a:p>
          <a:p>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4C51481F-5006-45D1-959C-EA80C247D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943" y="2608980"/>
            <a:ext cx="4626612" cy="3871432"/>
          </a:xfrm>
          <a:prstGeom prst="rect">
            <a:avLst/>
          </a:prstGeom>
        </p:spPr>
      </p:pic>
    </p:spTree>
    <p:extLst>
      <p:ext uri="{BB962C8B-B14F-4D97-AF65-F5344CB8AC3E}">
        <p14:creationId xmlns:p14="http://schemas.microsoft.com/office/powerpoint/2010/main" val="307858810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406C38-9F42-41A7-970A-5E1C48AD070F}"/>
              </a:ext>
            </a:extLst>
          </p:cNvPr>
          <p:cNvSpPr>
            <a:spLocks noGrp="1"/>
          </p:cNvSpPr>
          <p:nvPr>
            <p:ph type="title"/>
          </p:nvPr>
        </p:nvSpPr>
        <p:spPr>
          <a:xfrm>
            <a:off x="1179226" y="826680"/>
            <a:ext cx="9833548" cy="1325563"/>
          </a:xfrm>
        </p:spPr>
        <p:txBody>
          <a:bodyPr>
            <a:normAutofit/>
          </a:bodyPr>
          <a:lstStyle/>
          <a:p>
            <a:pPr algn="ctr"/>
            <a:r>
              <a:rPr lang="en-US" dirty="0">
                <a:solidFill>
                  <a:schemeClr val="bg1"/>
                </a:solidFill>
                <a:latin typeface="CabinSketch" panose="020B0503050202020004" pitchFamily="34" charset="0"/>
              </a:rPr>
              <a:t>D3: Data-Driven Documents</a:t>
            </a:r>
            <a:endParaRPr lang="en-US" sz="4000" dirty="0">
              <a:solidFill>
                <a:schemeClr val="bg1"/>
              </a:solidFill>
              <a:latin typeface="CabinSketch" panose="020B0503050202020004" pitchFamily="34" charset="0"/>
            </a:endParaRPr>
          </a:p>
        </p:txBody>
      </p:sp>
      <p:pic>
        <p:nvPicPr>
          <p:cNvPr id="4" name="bandicam 2018-09-25 18-25-01-818">
            <a:hlinkClick r:id="" action="ppaction://media"/>
            <a:extLst>
              <a:ext uri="{FF2B5EF4-FFF2-40B4-BE49-F238E27FC236}">
                <a16:creationId xmlns:a16="http://schemas.microsoft.com/office/drawing/2014/main" id="{6EA995BD-CB74-434C-8E21-F73F48E6B2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063262" y="2547815"/>
            <a:ext cx="7026031" cy="3540370"/>
          </a:xfrm>
        </p:spPr>
      </p:pic>
      <p:sp>
        <p:nvSpPr>
          <p:cNvPr id="5" name="Rectangle 4">
            <a:extLst>
              <a:ext uri="{FF2B5EF4-FFF2-40B4-BE49-F238E27FC236}">
                <a16:creationId xmlns:a16="http://schemas.microsoft.com/office/drawing/2014/main" id="{54F09FB8-5CA1-42B0-9F67-4D4C1F9FD8DD}"/>
              </a:ext>
            </a:extLst>
          </p:cNvPr>
          <p:cNvSpPr/>
          <p:nvPr/>
        </p:nvSpPr>
        <p:spPr>
          <a:xfrm>
            <a:off x="8907318" y="2954177"/>
            <a:ext cx="1127636" cy="2031325"/>
          </a:xfrm>
          <a:prstGeom prst="rect">
            <a:avLst/>
          </a:prstGeom>
        </p:spPr>
        <p:txBody>
          <a:bodyPr wrap="square">
            <a:spAutoFit/>
          </a:bodyPr>
          <a:lstStyle/>
          <a:p>
            <a:pPr marL="285750" indent="-285750">
              <a:buFont typeface="Arial" panose="020B0604020202020204" pitchFamily="34" charset="0"/>
              <a:buChar char="•"/>
            </a:pPr>
            <a:r>
              <a:rPr lang="en-US" b="0" i="0" dirty="0">
                <a:solidFill>
                  <a:srgbClr val="000000"/>
                </a:solidFill>
                <a:effectLst/>
                <a:latin typeface="Helvetica Neue"/>
              </a:rPr>
              <a:t>AAPL </a:t>
            </a:r>
          </a:p>
          <a:p>
            <a:endParaRPr lang="en-US" b="0" i="0" dirty="0">
              <a:solidFill>
                <a:srgbClr val="000000"/>
              </a:solidFill>
              <a:effectLst/>
              <a:latin typeface="Helvetica Neue"/>
            </a:endParaRPr>
          </a:p>
          <a:p>
            <a:pPr marL="285750" indent="-285750">
              <a:buFont typeface="Arial" panose="020B0604020202020204" pitchFamily="34" charset="0"/>
              <a:buChar char="•"/>
            </a:pPr>
            <a:r>
              <a:rPr lang="en-US" b="0" i="0" dirty="0">
                <a:solidFill>
                  <a:srgbClr val="000000"/>
                </a:solidFill>
                <a:effectLst/>
                <a:latin typeface="Helvetica Neue"/>
              </a:rPr>
              <a:t>AMZN</a:t>
            </a:r>
          </a:p>
          <a:p>
            <a:endParaRPr lang="en-US" dirty="0">
              <a:solidFill>
                <a:srgbClr val="000000"/>
              </a:solidFill>
              <a:latin typeface="Helvetica Neue"/>
            </a:endParaRPr>
          </a:p>
          <a:p>
            <a:pPr marL="285750" indent="-285750">
              <a:buFont typeface="Arial" panose="020B0604020202020204" pitchFamily="34" charset="0"/>
              <a:buChar char="•"/>
            </a:pPr>
            <a:r>
              <a:rPr lang="en-US" b="0" i="0" dirty="0">
                <a:solidFill>
                  <a:srgbClr val="000000"/>
                </a:solidFill>
                <a:effectLst/>
                <a:latin typeface="Helvetica Neue"/>
              </a:rPr>
              <a:t>IBM </a:t>
            </a:r>
          </a:p>
          <a:p>
            <a:endParaRPr lang="en-US" dirty="0">
              <a:solidFill>
                <a:srgbClr val="000000"/>
              </a:solidFill>
              <a:latin typeface="Helvetica Neue"/>
            </a:endParaRPr>
          </a:p>
          <a:p>
            <a:pPr marL="285750" indent="-285750">
              <a:buFont typeface="Arial" panose="020B0604020202020204" pitchFamily="34" charset="0"/>
              <a:buChar char="•"/>
            </a:pPr>
            <a:r>
              <a:rPr lang="en-US" b="0" i="0" dirty="0">
                <a:solidFill>
                  <a:srgbClr val="000000"/>
                </a:solidFill>
                <a:effectLst/>
                <a:latin typeface="Helvetica Neue"/>
              </a:rPr>
              <a:t>MSFT</a:t>
            </a:r>
            <a:endParaRPr lang="en-US" dirty="0"/>
          </a:p>
        </p:txBody>
      </p:sp>
      <p:sp>
        <p:nvSpPr>
          <p:cNvPr id="6" name="Rectangle 5">
            <a:extLst>
              <a:ext uri="{FF2B5EF4-FFF2-40B4-BE49-F238E27FC236}">
                <a16:creationId xmlns:a16="http://schemas.microsoft.com/office/drawing/2014/main" id="{F9B1560E-0FE2-4F1D-8C54-06695F025E93}"/>
              </a:ext>
            </a:extLst>
          </p:cNvPr>
          <p:cNvSpPr/>
          <p:nvPr/>
        </p:nvSpPr>
        <p:spPr>
          <a:xfrm>
            <a:off x="4887825" y="6088185"/>
            <a:ext cx="2416046" cy="261610"/>
          </a:xfrm>
          <a:prstGeom prst="rect">
            <a:avLst/>
          </a:prstGeom>
        </p:spPr>
        <p:txBody>
          <a:bodyPr wrap="none">
            <a:spAutoFit/>
          </a:bodyPr>
          <a:lstStyle/>
          <a:p>
            <a:r>
              <a:rPr lang="en-US" sz="1100" dirty="0"/>
              <a:t>https://bl.ocks.org/mbostock/1256572</a:t>
            </a:r>
          </a:p>
        </p:txBody>
      </p:sp>
    </p:spTree>
    <p:extLst>
      <p:ext uri="{BB962C8B-B14F-4D97-AF65-F5344CB8AC3E}">
        <p14:creationId xmlns:p14="http://schemas.microsoft.com/office/powerpoint/2010/main" val="1176785643"/>
      </p:ext>
    </p:extLst>
  </p:cSld>
  <p:clrMapOvr>
    <a:masterClrMapping/>
  </p:clrMapOvr>
  <p:transition spd="slow">
    <p:push dir="u"/>
  </p:transition>
  <p:timing>
    <p:tnLst>
      <p:par>
        <p:cTn id="1" dur="indefinite" restart="never" nodeType="tmRoot">
          <p:childTnLst>
            <p:video>
              <p:cMediaNode vol="80000">
                <p:cTn id="2" fill="hold" display="0">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Data Loading</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32500" lnSpcReduction="20000"/>
          </a:bodyPr>
          <a:lstStyle/>
          <a:p>
            <a:pPr>
              <a:buFont typeface="Wingdings" panose="05000000000000000000" pitchFamily="2" charset="2"/>
              <a:buChar char="q"/>
            </a:pPr>
            <a:r>
              <a:rPr lang="en-US" sz="4500" dirty="0">
                <a:solidFill>
                  <a:schemeClr val="bg2">
                    <a:lumMod val="75000"/>
                  </a:schemeClr>
                </a:solidFill>
              </a:rPr>
              <a:t>DOM SELECTION &amp; MANIPULATION</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t>LOADING DATA </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ENTER-UPDATE-EXIT PARADIGM (DATA BINDING)</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CHARTS</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SCALES </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AXES </a:t>
            </a:r>
          </a:p>
          <a:p>
            <a:pPr marL="0" indent="0">
              <a:buNone/>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TRANSITIONS AND INTERACTION</a:t>
            </a:r>
          </a:p>
          <a:p>
            <a:endParaRPr lang="en-US" dirty="0"/>
          </a:p>
        </p:txBody>
      </p:sp>
      <p:pic>
        <p:nvPicPr>
          <p:cNvPr id="6" name="Content Placeholder 5" descr="A screenshot of a cell phone&#10;&#10;Description generated with very high confidence">
            <a:extLst>
              <a:ext uri="{FF2B5EF4-FFF2-40B4-BE49-F238E27FC236}">
                <a16:creationId xmlns:a16="http://schemas.microsoft.com/office/drawing/2014/main" id="{6B6C8D5E-A601-4DDB-BC08-46F0A18F7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330" y="2478864"/>
            <a:ext cx="4386027" cy="4266493"/>
          </a:xfrm>
          <a:prstGeom prst="rect">
            <a:avLst/>
          </a:prstGeom>
        </p:spPr>
      </p:pic>
    </p:spTree>
    <p:extLst>
      <p:ext uri="{BB962C8B-B14F-4D97-AF65-F5344CB8AC3E}">
        <p14:creationId xmlns:p14="http://schemas.microsoft.com/office/powerpoint/2010/main" val="240769759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Data Loading</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a:bodyPr>
          <a:lstStyle/>
          <a:p>
            <a:r>
              <a:rPr lang="en-US" dirty="0"/>
              <a:t>d3.csv()</a:t>
            </a:r>
          </a:p>
          <a:p>
            <a:endParaRPr lang="en-US" dirty="0"/>
          </a:p>
          <a:p>
            <a:r>
              <a:rPr lang="en-US" dirty="0"/>
              <a:t>d3.json()</a:t>
            </a:r>
          </a:p>
          <a:p>
            <a:endParaRPr lang="en-US" dirty="0"/>
          </a:p>
          <a:p>
            <a:r>
              <a:rPr lang="en-US" dirty="0"/>
              <a:t>d3.tsv()</a:t>
            </a:r>
          </a:p>
          <a:p>
            <a:endParaRPr lang="en-US" dirty="0"/>
          </a:p>
          <a:p>
            <a:r>
              <a:rPr lang="en-US" dirty="0"/>
              <a:t>d3.xml()</a:t>
            </a:r>
          </a:p>
          <a:p>
            <a:endParaRPr lang="en-US" dirty="0"/>
          </a:p>
        </p:txBody>
      </p:sp>
      <p:pic>
        <p:nvPicPr>
          <p:cNvPr id="4" name="Picture 3" descr="A screenshot of a computer&#10;&#10;Description generated with high confidence">
            <a:extLst>
              <a:ext uri="{FF2B5EF4-FFF2-40B4-BE49-F238E27FC236}">
                <a16:creationId xmlns:a16="http://schemas.microsoft.com/office/drawing/2014/main" id="{7093DE08-86CB-468B-8D0C-6D9C7E8E3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5106" y="2978923"/>
            <a:ext cx="3875608" cy="2698141"/>
          </a:xfrm>
          <a:prstGeom prst="rect">
            <a:avLst/>
          </a:prstGeom>
        </p:spPr>
      </p:pic>
      <p:pic>
        <p:nvPicPr>
          <p:cNvPr id="7" name="Picture 6" descr="A screen shot of a computer&#10;&#10;Description generated with very high confidence">
            <a:extLst>
              <a:ext uri="{FF2B5EF4-FFF2-40B4-BE49-F238E27FC236}">
                <a16:creationId xmlns:a16="http://schemas.microsoft.com/office/drawing/2014/main" id="{1C7517D9-10E0-4DF1-B6B4-7E59B4142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1838" y="2512183"/>
            <a:ext cx="2641308" cy="3655956"/>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1A1DF53A-1EAD-4226-9127-82BA1AD872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387" y="4483390"/>
            <a:ext cx="6202791" cy="1795367"/>
          </a:xfrm>
          <a:prstGeom prst="rect">
            <a:avLst/>
          </a:prstGeom>
        </p:spPr>
      </p:pic>
      <p:pic>
        <p:nvPicPr>
          <p:cNvPr id="13" name="Picture 12">
            <a:extLst>
              <a:ext uri="{FF2B5EF4-FFF2-40B4-BE49-F238E27FC236}">
                <a16:creationId xmlns:a16="http://schemas.microsoft.com/office/drawing/2014/main" id="{9092F53E-2199-4D23-91F2-41B51FB5E5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4952" y="2753936"/>
            <a:ext cx="4420217" cy="1495634"/>
          </a:xfrm>
          <a:prstGeom prst="rect">
            <a:avLst/>
          </a:prstGeom>
        </p:spPr>
      </p:pic>
    </p:spTree>
    <p:extLst>
      <p:ext uri="{BB962C8B-B14F-4D97-AF65-F5344CB8AC3E}">
        <p14:creationId xmlns:p14="http://schemas.microsoft.com/office/powerpoint/2010/main" val="30701894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DOM</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32500" lnSpcReduction="20000"/>
          </a:bodyPr>
          <a:lstStyle/>
          <a:p>
            <a:pPr>
              <a:buFont typeface="Wingdings" panose="05000000000000000000" pitchFamily="2" charset="2"/>
              <a:buChar char="q"/>
            </a:pPr>
            <a:r>
              <a:rPr lang="en-US" sz="4500" dirty="0">
                <a:solidFill>
                  <a:schemeClr val="bg2">
                    <a:lumMod val="75000"/>
                  </a:schemeClr>
                </a:solidFill>
              </a:rPr>
              <a:t>DOM SELECTION &amp; MANIPULATION</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LOADING DATA </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t>ENTER-UPDATE-EXIT PARADIGM (DATA BINDING)</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CHARTS</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SCALES </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AXES </a:t>
            </a:r>
          </a:p>
          <a:p>
            <a:pPr marL="0" indent="0">
              <a:buNone/>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TRANSITIONS AND INTERACTION</a:t>
            </a:r>
          </a:p>
          <a:p>
            <a:endParaRPr lang="en-US" dirty="0"/>
          </a:p>
        </p:txBody>
      </p:sp>
    </p:spTree>
    <p:extLst>
      <p:ext uri="{BB962C8B-B14F-4D97-AF65-F5344CB8AC3E}">
        <p14:creationId xmlns:p14="http://schemas.microsoft.com/office/powerpoint/2010/main" val="76972878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Data Binding</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a:bodyPr>
          <a:lstStyle/>
          <a:p>
            <a:r>
              <a:rPr lang="en-US" dirty="0"/>
              <a:t>data()</a:t>
            </a:r>
          </a:p>
          <a:p>
            <a:endParaRPr lang="en-US" dirty="0"/>
          </a:p>
          <a:p>
            <a:r>
              <a:rPr lang="en-US" dirty="0">
                <a:solidFill>
                  <a:schemeClr val="bg2">
                    <a:lumMod val="75000"/>
                  </a:schemeClr>
                </a:solidFill>
              </a:rPr>
              <a:t>enter()</a:t>
            </a:r>
          </a:p>
          <a:p>
            <a:endParaRPr lang="en-US" dirty="0"/>
          </a:p>
          <a:p>
            <a:r>
              <a:rPr lang="en-US" dirty="0">
                <a:solidFill>
                  <a:schemeClr val="bg2">
                    <a:lumMod val="75000"/>
                  </a:schemeClr>
                </a:solidFill>
              </a:rPr>
              <a:t>exit()</a:t>
            </a:r>
          </a:p>
          <a:p>
            <a:endParaRPr lang="en-US" dirty="0"/>
          </a:p>
          <a:p>
            <a:r>
              <a:rPr lang="en-US" dirty="0">
                <a:solidFill>
                  <a:schemeClr val="bg2">
                    <a:lumMod val="75000"/>
                  </a:schemeClr>
                </a:solidFill>
              </a:rPr>
              <a:t>datum()</a:t>
            </a:r>
          </a:p>
          <a:p>
            <a:endParaRPr lang="en-US" dirty="0"/>
          </a:p>
        </p:txBody>
      </p:sp>
      <p:pic>
        <p:nvPicPr>
          <p:cNvPr id="12" name="Picture 11" descr="Screen of a cell phone&#10;&#10;Description generated with high confidence">
            <a:extLst>
              <a:ext uri="{FF2B5EF4-FFF2-40B4-BE49-F238E27FC236}">
                <a16:creationId xmlns:a16="http://schemas.microsoft.com/office/drawing/2014/main" id="{38531DE8-1910-42C7-834C-66C1406F64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915" y="2978923"/>
            <a:ext cx="4918651" cy="2890055"/>
          </a:xfrm>
          <a:prstGeom prst="rect">
            <a:avLst/>
          </a:prstGeom>
        </p:spPr>
      </p:pic>
      <p:cxnSp>
        <p:nvCxnSpPr>
          <p:cNvPr id="15" name="Straight Connector 14">
            <a:extLst>
              <a:ext uri="{FF2B5EF4-FFF2-40B4-BE49-F238E27FC236}">
                <a16:creationId xmlns:a16="http://schemas.microsoft.com/office/drawing/2014/main" id="{1EEA935E-CC4E-43CC-8D27-C0C0EE27E14E}"/>
              </a:ext>
            </a:extLst>
          </p:cNvPr>
          <p:cNvCxnSpPr>
            <a:cxnSpLocks/>
          </p:cNvCxnSpPr>
          <p:nvPr/>
        </p:nvCxnSpPr>
        <p:spPr>
          <a:xfrm>
            <a:off x="3888828" y="3111063"/>
            <a:ext cx="4614041" cy="26027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E40EE9-511E-4F83-80BC-67303E701BDB}"/>
              </a:ext>
            </a:extLst>
          </p:cNvPr>
          <p:cNvCxnSpPr>
            <a:cxnSpLocks/>
          </p:cNvCxnSpPr>
          <p:nvPr/>
        </p:nvCxnSpPr>
        <p:spPr>
          <a:xfrm flipV="1">
            <a:off x="3888828" y="3111063"/>
            <a:ext cx="4698124" cy="26027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32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Data Binding</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a:bodyPr>
          <a:lstStyle/>
          <a:p>
            <a:r>
              <a:rPr lang="en-US" dirty="0">
                <a:solidFill>
                  <a:schemeClr val="bg2">
                    <a:lumMod val="75000"/>
                  </a:schemeClr>
                </a:solidFill>
              </a:rPr>
              <a:t>data()</a:t>
            </a:r>
          </a:p>
          <a:p>
            <a:endParaRPr lang="en-US" dirty="0"/>
          </a:p>
          <a:p>
            <a:r>
              <a:rPr lang="en-US" dirty="0"/>
              <a:t>enter()</a:t>
            </a:r>
          </a:p>
          <a:p>
            <a:endParaRPr lang="en-US" dirty="0"/>
          </a:p>
          <a:p>
            <a:r>
              <a:rPr lang="en-US" dirty="0">
                <a:solidFill>
                  <a:schemeClr val="bg2">
                    <a:lumMod val="75000"/>
                  </a:schemeClr>
                </a:solidFill>
              </a:rPr>
              <a:t>exit()</a:t>
            </a:r>
          </a:p>
          <a:p>
            <a:endParaRPr lang="en-US" dirty="0"/>
          </a:p>
          <a:p>
            <a:r>
              <a:rPr lang="en-US" dirty="0">
                <a:solidFill>
                  <a:schemeClr val="bg2">
                    <a:lumMod val="75000"/>
                  </a:schemeClr>
                </a:solidFill>
              </a:rPr>
              <a:t>datum()</a:t>
            </a:r>
          </a:p>
          <a:p>
            <a:endParaRPr lang="en-US" dirty="0"/>
          </a:p>
        </p:txBody>
      </p:sp>
      <p:pic>
        <p:nvPicPr>
          <p:cNvPr id="4" name="Picture 3" descr="A screen shot of a computer&#10;&#10;Description generated with very high confidence">
            <a:extLst>
              <a:ext uri="{FF2B5EF4-FFF2-40B4-BE49-F238E27FC236}">
                <a16:creationId xmlns:a16="http://schemas.microsoft.com/office/drawing/2014/main" id="{35EA602E-4F6A-4C84-9723-FB7FA4B28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6126" y="2978923"/>
            <a:ext cx="6284844" cy="2813482"/>
          </a:xfrm>
          <a:prstGeom prst="rect">
            <a:avLst/>
          </a:prstGeom>
        </p:spPr>
      </p:pic>
    </p:spTree>
    <p:extLst>
      <p:ext uri="{BB962C8B-B14F-4D97-AF65-F5344CB8AC3E}">
        <p14:creationId xmlns:p14="http://schemas.microsoft.com/office/powerpoint/2010/main" val="141335106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CHARTS</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32500" lnSpcReduction="20000"/>
          </a:bodyPr>
          <a:lstStyle/>
          <a:p>
            <a:pPr>
              <a:buFont typeface="Wingdings" panose="05000000000000000000" pitchFamily="2" charset="2"/>
              <a:buChar char="q"/>
            </a:pPr>
            <a:r>
              <a:rPr lang="en-US" sz="4500" dirty="0">
                <a:solidFill>
                  <a:schemeClr val="bg2">
                    <a:lumMod val="75000"/>
                  </a:schemeClr>
                </a:solidFill>
              </a:rPr>
              <a:t>DOM SELECTION &amp; MANIPULATION</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LOADING DATA </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ENTER-UPDATE-EXIT PARADIGM (DATA BINDING)</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t>CHARTS</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SCALES </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AXES </a:t>
            </a:r>
          </a:p>
          <a:p>
            <a:pPr marL="0" indent="0">
              <a:buNone/>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TRANSITIONS AND INTERACTION</a:t>
            </a:r>
          </a:p>
          <a:p>
            <a:endParaRPr lang="en-US" dirty="0"/>
          </a:p>
        </p:txBody>
      </p:sp>
      <p:pic>
        <p:nvPicPr>
          <p:cNvPr id="9" name="Picture 8" descr="A screenshot of a cell phone&#10;&#10;Description generated with high confidence">
            <a:extLst>
              <a:ext uri="{FF2B5EF4-FFF2-40B4-BE49-F238E27FC236}">
                <a16:creationId xmlns:a16="http://schemas.microsoft.com/office/drawing/2014/main" id="{EC856D2E-CE36-480B-92D6-5B274D44D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817" y="3002380"/>
            <a:ext cx="1810003" cy="1676634"/>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F562F131-9232-437E-B26D-7B397CB60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9793" y="3002380"/>
            <a:ext cx="1638529" cy="1448002"/>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E850E8A1-8B41-42CE-9022-DF0CC5420B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0577" y="3005209"/>
            <a:ext cx="1600423" cy="1457528"/>
          </a:xfrm>
          <a:prstGeom prst="rect">
            <a:avLst/>
          </a:prstGeom>
        </p:spPr>
      </p:pic>
      <p:pic>
        <p:nvPicPr>
          <p:cNvPr id="18" name="Picture 17" descr="A picture containing clipart&#10;&#10;Description generated with very high confidence">
            <a:extLst>
              <a:ext uri="{FF2B5EF4-FFF2-40B4-BE49-F238E27FC236}">
                <a16:creationId xmlns:a16="http://schemas.microsoft.com/office/drawing/2014/main" id="{5D3BFB13-C930-444D-A8B7-4EA433FEEE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0738" y="4728180"/>
            <a:ext cx="6354062" cy="1105054"/>
          </a:xfrm>
          <a:prstGeom prst="rect">
            <a:avLst/>
          </a:prstGeom>
        </p:spPr>
      </p:pic>
      <p:pic>
        <p:nvPicPr>
          <p:cNvPr id="20" name="Picture 19" descr="A picture containing object&#10;&#10;Description generated with very high confidence">
            <a:extLst>
              <a:ext uri="{FF2B5EF4-FFF2-40B4-BE49-F238E27FC236}">
                <a16:creationId xmlns:a16="http://schemas.microsoft.com/office/drawing/2014/main" id="{88E2206C-B1C3-4E0E-BF55-101807D51F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3787" y="5676721"/>
            <a:ext cx="6344535" cy="1086002"/>
          </a:xfrm>
          <a:prstGeom prst="rect">
            <a:avLst/>
          </a:prstGeom>
        </p:spPr>
      </p:pic>
    </p:spTree>
    <p:extLst>
      <p:ext uri="{BB962C8B-B14F-4D97-AF65-F5344CB8AC3E}">
        <p14:creationId xmlns:p14="http://schemas.microsoft.com/office/powerpoint/2010/main" val="3962027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SCALING</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32500" lnSpcReduction="20000"/>
          </a:bodyPr>
          <a:lstStyle/>
          <a:p>
            <a:pPr>
              <a:buFont typeface="Wingdings" panose="05000000000000000000" pitchFamily="2" charset="2"/>
              <a:buChar char="q"/>
            </a:pPr>
            <a:r>
              <a:rPr lang="en-US" sz="4500" dirty="0">
                <a:solidFill>
                  <a:schemeClr val="bg2">
                    <a:lumMod val="75000"/>
                  </a:schemeClr>
                </a:solidFill>
              </a:rPr>
              <a:t>DOM SELECTION &amp; MANIPULATION</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LOADING DATA </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ENTER-UPDATE-EXIT PARADIGM (DATA BINDING)</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CHARTS</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t>SCALES</a:t>
            </a:r>
            <a:r>
              <a:rPr lang="en-US" sz="4500" dirty="0">
                <a:solidFill>
                  <a:schemeClr val="bg2">
                    <a:lumMod val="75000"/>
                  </a:schemeClr>
                </a:solidFill>
              </a:rPr>
              <a:t> </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AXES </a:t>
            </a:r>
          </a:p>
          <a:p>
            <a:pPr marL="0" indent="0">
              <a:buNone/>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TRANSITIONS AND INTERACTION</a:t>
            </a:r>
          </a:p>
          <a:p>
            <a:endParaRPr lang="en-US" dirty="0"/>
          </a:p>
        </p:txBody>
      </p:sp>
    </p:spTree>
    <p:extLst>
      <p:ext uri="{BB962C8B-B14F-4D97-AF65-F5344CB8AC3E}">
        <p14:creationId xmlns:p14="http://schemas.microsoft.com/office/powerpoint/2010/main" val="154460084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SCALING</a:t>
            </a:r>
          </a:p>
        </p:txBody>
      </p:sp>
      <p:pic>
        <p:nvPicPr>
          <p:cNvPr id="4" name="Content Placeholder 3" descr="A screenshot of a social media post&#10;&#10;Description generated with very high confidence">
            <a:extLst>
              <a:ext uri="{FF2B5EF4-FFF2-40B4-BE49-F238E27FC236}">
                <a16:creationId xmlns:a16="http://schemas.microsoft.com/office/drawing/2014/main" id="{DDE61A8D-CBBC-4B3F-AC55-D6FE6C7FA8D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26791" y="2441951"/>
            <a:ext cx="8415922" cy="4303337"/>
          </a:xfrm>
        </p:spPr>
      </p:pic>
      <p:pic>
        <p:nvPicPr>
          <p:cNvPr id="7" name="Picture 6" descr="A screenshot of a cell phone&#10;&#10;Description generated with high confidence">
            <a:extLst>
              <a:ext uri="{FF2B5EF4-FFF2-40B4-BE49-F238E27FC236}">
                <a16:creationId xmlns:a16="http://schemas.microsoft.com/office/drawing/2014/main" id="{91567F35-2289-42A4-8887-05ADDF75AA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9062" y="3429000"/>
            <a:ext cx="2973000" cy="2753936"/>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4FE3D927-8FFA-4C7C-B65E-616D02273B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4333" y="3429000"/>
            <a:ext cx="3483883" cy="2221375"/>
          </a:xfrm>
          <a:prstGeom prst="rect">
            <a:avLst/>
          </a:prstGeom>
        </p:spPr>
      </p:pic>
    </p:spTree>
    <p:extLst>
      <p:ext uri="{BB962C8B-B14F-4D97-AF65-F5344CB8AC3E}">
        <p14:creationId xmlns:p14="http://schemas.microsoft.com/office/powerpoint/2010/main" val="2329034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Axis</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32500" lnSpcReduction="20000"/>
          </a:bodyPr>
          <a:lstStyle/>
          <a:p>
            <a:pPr>
              <a:buFont typeface="Wingdings" panose="05000000000000000000" pitchFamily="2" charset="2"/>
              <a:buChar char="q"/>
            </a:pPr>
            <a:r>
              <a:rPr lang="en-US" sz="4500" dirty="0">
                <a:solidFill>
                  <a:schemeClr val="bg2">
                    <a:lumMod val="75000"/>
                  </a:schemeClr>
                </a:solidFill>
              </a:rPr>
              <a:t>DOM SELECTION &amp; MANIPULATION</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LOADING DATA </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ENTER-UPDATE-EXIT PARADIGM (DATA BINDING)</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CHARTS</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SCALES </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t>AXES</a:t>
            </a:r>
            <a:r>
              <a:rPr lang="en-US" sz="4500" dirty="0">
                <a:solidFill>
                  <a:schemeClr val="bg2">
                    <a:lumMod val="75000"/>
                  </a:schemeClr>
                </a:solidFill>
              </a:rPr>
              <a:t> </a:t>
            </a:r>
          </a:p>
          <a:p>
            <a:pPr marL="0" indent="0">
              <a:buNone/>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TRANSITIONS AND INTERACTION</a:t>
            </a:r>
          </a:p>
          <a:p>
            <a:endParaRPr lang="en-US" dirty="0"/>
          </a:p>
        </p:txBody>
      </p:sp>
    </p:spTree>
    <p:extLst>
      <p:ext uri="{BB962C8B-B14F-4D97-AF65-F5344CB8AC3E}">
        <p14:creationId xmlns:p14="http://schemas.microsoft.com/office/powerpoint/2010/main" val="25109079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Axis (Exactly Same Data)</a:t>
            </a:r>
          </a:p>
        </p:txBody>
      </p:sp>
      <p:pic>
        <p:nvPicPr>
          <p:cNvPr id="11" name="Picture 10" descr="A close up of a logo&#10;&#10;Description generated with high confidence">
            <a:extLst>
              <a:ext uri="{FF2B5EF4-FFF2-40B4-BE49-F238E27FC236}">
                <a16:creationId xmlns:a16="http://schemas.microsoft.com/office/drawing/2014/main" id="{DFAE2A1C-242C-49EE-B0D4-9AB2CD577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1" y="2567097"/>
            <a:ext cx="5607877" cy="3686584"/>
          </a:xfrm>
          <a:prstGeom prst="rect">
            <a:avLst/>
          </a:prstGeom>
        </p:spPr>
      </p:pic>
      <p:pic>
        <p:nvPicPr>
          <p:cNvPr id="7" name="Picture 6">
            <a:extLst>
              <a:ext uri="{FF2B5EF4-FFF2-40B4-BE49-F238E27FC236}">
                <a16:creationId xmlns:a16="http://schemas.microsoft.com/office/drawing/2014/main" id="{E6CC13DA-41FE-4827-AB7D-836B64B16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766" y="2675976"/>
            <a:ext cx="5607876" cy="3645795"/>
          </a:xfrm>
          <a:prstGeom prst="rect">
            <a:avLst/>
          </a:prstGeom>
        </p:spPr>
      </p:pic>
    </p:spTree>
    <p:extLst>
      <p:ext uri="{BB962C8B-B14F-4D97-AF65-F5344CB8AC3E}">
        <p14:creationId xmlns:p14="http://schemas.microsoft.com/office/powerpoint/2010/main" val="40346720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406C38-9F42-41A7-970A-5E1C48AD070F}"/>
              </a:ext>
            </a:extLst>
          </p:cNvPr>
          <p:cNvSpPr>
            <a:spLocks noGrp="1"/>
          </p:cNvSpPr>
          <p:nvPr>
            <p:ph type="title"/>
          </p:nvPr>
        </p:nvSpPr>
        <p:spPr>
          <a:xfrm>
            <a:off x="1179226" y="826680"/>
            <a:ext cx="9833548" cy="1325563"/>
          </a:xfrm>
        </p:spPr>
        <p:txBody>
          <a:bodyPr>
            <a:normAutofit/>
          </a:bodyPr>
          <a:lstStyle/>
          <a:p>
            <a:pPr algn="ctr"/>
            <a:r>
              <a:rPr lang="en-US" dirty="0">
                <a:solidFill>
                  <a:schemeClr val="bg1"/>
                </a:solidFill>
                <a:latin typeface="CabinSketch" panose="020B0503050202020004" pitchFamily="34" charset="0"/>
              </a:rPr>
              <a:t>D3: Data-Driven Documents</a:t>
            </a:r>
            <a:endParaRPr lang="en-US" sz="4000" dirty="0">
              <a:solidFill>
                <a:schemeClr val="bg1"/>
              </a:solidFill>
              <a:latin typeface="CabinSketch" panose="020B0503050202020004" pitchFamily="34" charset="0"/>
            </a:endParaRPr>
          </a:p>
        </p:txBody>
      </p:sp>
      <p:sp>
        <p:nvSpPr>
          <p:cNvPr id="7" name="Content Placeholder 6">
            <a:extLst>
              <a:ext uri="{FF2B5EF4-FFF2-40B4-BE49-F238E27FC236}">
                <a16:creationId xmlns:a16="http://schemas.microsoft.com/office/drawing/2014/main" id="{CDC3F51F-8268-4CA7-A6E0-60B4116A01F1}"/>
              </a:ext>
            </a:extLst>
          </p:cNvPr>
          <p:cNvSpPr>
            <a:spLocks noGrp="1"/>
          </p:cNvSpPr>
          <p:nvPr>
            <p:ph idx="1"/>
          </p:nvPr>
        </p:nvSpPr>
        <p:spPr>
          <a:xfrm>
            <a:off x="838200" y="2567709"/>
            <a:ext cx="10174574" cy="3950322"/>
          </a:xfrm>
          <a:ln>
            <a:noFill/>
          </a:ln>
          <a:effectLst/>
        </p:spPr>
        <p:txBody>
          <a:bodyPr>
            <a:normAutofit/>
          </a:bodyPr>
          <a:lstStyle/>
          <a:p>
            <a:pPr marL="0" indent="0" algn="ctr">
              <a:buNone/>
            </a:pPr>
            <a:endParaRPr lang="en-US" sz="2200" dirty="0"/>
          </a:p>
          <a:p>
            <a:pPr marL="0" indent="0" algn="ctr">
              <a:buNone/>
            </a:pPr>
            <a:r>
              <a:rPr lang="en-US" sz="2200" dirty="0"/>
              <a:t>D3.js is a JavaScript library for manipulating documents based on data</a:t>
            </a:r>
          </a:p>
          <a:p>
            <a:pPr marL="0" indent="0" algn="ctr">
              <a:buNone/>
            </a:pPr>
            <a:r>
              <a:rPr lang="en-US" sz="6600" dirty="0">
                <a:latin typeface="CabinSketch" panose="020B0503050202020004" pitchFamily="34" charset="0"/>
                <a:cs typeface="AngsanaUPC" panose="020B0502040204020203" pitchFamily="18" charset="-34"/>
              </a:rPr>
              <a:t>Data</a:t>
            </a:r>
          </a:p>
          <a:p>
            <a:pPr marL="0" indent="0" algn="ctr">
              <a:buNone/>
            </a:pPr>
            <a:r>
              <a:rPr lang="en-US" sz="6600" dirty="0">
                <a:latin typeface="CabinSketch" panose="020B0503050202020004" pitchFamily="34" charset="0"/>
                <a:cs typeface="AngsanaUPC" panose="020B0502040204020203" pitchFamily="18" charset="-34"/>
              </a:rPr>
              <a:t>Driven </a:t>
            </a:r>
          </a:p>
          <a:p>
            <a:pPr marL="0" indent="0" algn="ctr">
              <a:buNone/>
            </a:pPr>
            <a:r>
              <a:rPr lang="en-US" sz="6600" dirty="0">
                <a:latin typeface="CabinSketch" panose="020B0503050202020004" pitchFamily="34" charset="0"/>
                <a:cs typeface="AngsanaUPC" panose="020B0502040204020203" pitchFamily="18" charset="-34"/>
              </a:rPr>
              <a:t>Transformation</a:t>
            </a:r>
          </a:p>
          <a:p>
            <a:endParaRPr lang="en-US" dirty="0"/>
          </a:p>
        </p:txBody>
      </p:sp>
    </p:spTree>
    <p:extLst>
      <p:ext uri="{BB962C8B-B14F-4D97-AF65-F5344CB8AC3E}">
        <p14:creationId xmlns:p14="http://schemas.microsoft.com/office/powerpoint/2010/main" val="6530756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Animation</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fontScale="32500" lnSpcReduction="20000"/>
          </a:bodyPr>
          <a:lstStyle/>
          <a:p>
            <a:pPr>
              <a:buFont typeface="Wingdings" panose="05000000000000000000" pitchFamily="2" charset="2"/>
              <a:buChar char="q"/>
            </a:pPr>
            <a:r>
              <a:rPr lang="en-US" sz="4500" dirty="0">
                <a:solidFill>
                  <a:schemeClr val="bg2">
                    <a:lumMod val="75000"/>
                  </a:schemeClr>
                </a:solidFill>
              </a:rPr>
              <a:t>DOM SELECTION &amp; MANIPULATION</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LOADING DATA </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solidFill>
                  <a:schemeClr val="bg2">
                    <a:lumMod val="75000"/>
                  </a:schemeClr>
                </a:solidFill>
              </a:rPr>
              <a:t>ENTER-UPDATE-EXIT PARADIGM (DATA BINDING)</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CHARTS</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SCALES </a:t>
            </a:r>
          </a:p>
          <a:p>
            <a:pPr>
              <a:buFont typeface="Wingdings" panose="05000000000000000000" pitchFamily="2" charset="2"/>
              <a:buChar char="q"/>
            </a:pPr>
            <a:endParaRPr lang="en-US" sz="4500" dirty="0">
              <a:solidFill>
                <a:schemeClr val="bg2">
                  <a:lumMod val="75000"/>
                </a:schemeClr>
              </a:solidFill>
            </a:endParaRPr>
          </a:p>
          <a:p>
            <a:pPr>
              <a:buFont typeface="Wingdings" panose="05000000000000000000" pitchFamily="2" charset="2"/>
              <a:buChar char="q"/>
            </a:pPr>
            <a:r>
              <a:rPr lang="en-US" sz="4500" dirty="0">
                <a:solidFill>
                  <a:schemeClr val="bg2">
                    <a:lumMod val="75000"/>
                  </a:schemeClr>
                </a:solidFill>
              </a:rPr>
              <a:t>AXES </a:t>
            </a:r>
          </a:p>
          <a:p>
            <a:pPr marL="0" indent="0">
              <a:buNone/>
            </a:pPr>
            <a:endParaRPr lang="en-US" sz="4500" dirty="0">
              <a:solidFill>
                <a:schemeClr val="bg2">
                  <a:lumMod val="75000"/>
                </a:schemeClr>
              </a:solidFill>
            </a:endParaRPr>
          </a:p>
          <a:p>
            <a:pPr>
              <a:buFont typeface="Wingdings" panose="05000000000000000000" pitchFamily="2" charset="2"/>
              <a:buChar char="q"/>
            </a:pPr>
            <a:r>
              <a:rPr lang="en-US" sz="4500" dirty="0"/>
              <a:t>TRANSITIONS AND INTERACTION</a:t>
            </a:r>
          </a:p>
          <a:p>
            <a:endParaRPr lang="en-US" dirty="0"/>
          </a:p>
        </p:txBody>
      </p:sp>
    </p:spTree>
    <p:extLst>
      <p:ext uri="{BB962C8B-B14F-4D97-AF65-F5344CB8AC3E}">
        <p14:creationId xmlns:p14="http://schemas.microsoft.com/office/powerpoint/2010/main" val="65361827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Animation</a:t>
            </a:r>
          </a:p>
        </p:txBody>
      </p:sp>
      <p:pic>
        <p:nvPicPr>
          <p:cNvPr id="7" name="Content Placeholder 6" descr="A screenshot of a cell phone&#10;&#10;Description generated with high confidence">
            <a:extLst>
              <a:ext uri="{FF2B5EF4-FFF2-40B4-BE49-F238E27FC236}">
                <a16:creationId xmlns:a16="http://schemas.microsoft.com/office/drawing/2014/main" id="{319BE1CF-0F6A-4800-8ECE-82796E050AB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3115" y="2753936"/>
            <a:ext cx="5006688" cy="3274447"/>
          </a:xfrm>
        </p:spPr>
      </p:pic>
      <p:pic>
        <p:nvPicPr>
          <p:cNvPr id="11" name="Picture 10" descr="A close up of a logo&#10;&#10;Description generated with high confidence">
            <a:extLst>
              <a:ext uri="{FF2B5EF4-FFF2-40B4-BE49-F238E27FC236}">
                <a16:creationId xmlns:a16="http://schemas.microsoft.com/office/drawing/2014/main" id="{F911854E-037C-48CD-8598-C90D0705D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2918" y="2978923"/>
            <a:ext cx="4500370" cy="2931859"/>
          </a:xfrm>
          <a:prstGeom prst="rect">
            <a:avLst/>
          </a:prstGeom>
        </p:spPr>
      </p:pic>
    </p:spTree>
    <p:extLst>
      <p:ext uri="{BB962C8B-B14F-4D97-AF65-F5344CB8AC3E}">
        <p14:creationId xmlns:p14="http://schemas.microsoft.com/office/powerpoint/2010/main" val="15146864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D3 Animation</a:t>
            </a:r>
          </a:p>
        </p:txBody>
      </p:sp>
      <p:pic>
        <p:nvPicPr>
          <p:cNvPr id="6" name="Content Placeholder 5" descr="A screenshot of a cell phone&#10;&#10;Description generated with very high confidence">
            <a:extLst>
              <a:ext uri="{FF2B5EF4-FFF2-40B4-BE49-F238E27FC236}">
                <a16:creationId xmlns:a16="http://schemas.microsoft.com/office/drawing/2014/main" id="{6BD37BD5-D95A-4930-A02D-74D31D985A6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9225" y="3399680"/>
            <a:ext cx="3978947" cy="2534652"/>
          </a:xfrm>
        </p:spPr>
      </p:pic>
      <p:pic>
        <p:nvPicPr>
          <p:cNvPr id="12" name="Picture 11" descr="A screenshot of a cell phone&#10;&#10;Description generated with very high confidence">
            <a:extLst>
              <a:ext uri="{FF2B5EF4-FFF2-40B4-BE49-F238E27FC236}">
                <a16:creationId xmlns:a16="http://schemas.microsoft.com/office/drawing/2014/main" id="{377CE987-4739-4ABB-88D4-FBAE6682C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3377" y="3386366"/>
            <a:ext cx="3978947" cy="2551342"/>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1D9A8281-9FF4-4EFF-9544-826001B986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5555" y="3342501"/>
            <a:ext cx="4070539" cy="2603251"/>
          </a:xfrm>
          <a:prstGeom prst="rect">
            <a:avLst/>
          </a:prstGeom>
        </p:spPr>
      </p:pic>
    </p:spTree>
    <p:extLst>
      <p:ext uri="{BB962C8B-B14F-4D97-AF65-F5344CB8AC3E}">
        <p14:creationId xmlns:p14="http://schemas.microsoft.com/office/powerpoint/2010/main" val="348566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err="1">
                <a:solidFill>
                  <a:schemeClr val="bg1"/>
                </a:solidFill>
                <a:latin typeface="CabinSketch" panose="020B0503050202020004" pitchFamily="34" charset="0"/>
                <a:cs typeface="AngsanaUPC" panose="020B0502040204020203" pitchFamily="18" charset="-34"/>
              </a:rPr>
              <a:t>Bl.ock</a:t>
            </a:r>
            <a:r>
              <a:rPr lang="en-US" sz="4000" dirty="0">
                <a:solidFill>
                  <a:schemeClr val="bg1"/>
                </a:solidFill>
                <a:latin typeface="CabinSketch" panose="020B0503050202020004" pitchFamily="34" charset="0"/>
                <a:cs typeface="AngsanaUPC" panose="020B0502040204020203" pitchFamily="18" charset="-34"/>
              </a:rPr>
              <a:t> Builder</a:t>
            </a:r>
          </a:p>
        </p:txBody>
      </p:sp>
      <p:pic>
        <p:nvPicPr>
          <p:cNvPr id="7" name="Content Placeholder 6">
            <a:extLst>
              <a:ext uri="{FF2B5EF4-FFF2-40B4-BE49-F238E27FC236}">
                <a16:creationId xmlns:a16="http://schemas.microsoft.com/office/drawing/2014/main" id="{51CF6F7D-8FEE-4CAA-A354-1CA38EE8AC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43202" y="2412647"/>
            <a:ext cx="4895886" cy="2753936"/>
          </a:xfrm>
        </p:spPr>
      </p:pic>
      <p:pic>
        <p:nvPicPr>
          <p:cNvPr id="11" name="Picture 10">
            <a:extLst>
              <a:ext uri="{FF2B5EF4-FFF2-40B4-BE49-F238E27FC236}">
                <a16:creationId xmlns:a16="http://schemas.microsoft.com/office/drawing/2014/main" id="{BEF21758-80AB-4750-B0A4-FABB778388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888" y="2412647"/>
            <a:ext cx="4895886" cy="2753935"/>
          </a:xfrm>
          <a:prstGeom prst="rect">
            <a:avLst/>
          </a:prstGeom>
        </p:spPr>
      </p:pic>
      <p:sp>
        <p:nvSpPr>
          <p:cNvPr id="13" name="Rectangle 12">
            <a:extLst>
              <a:ext uri="{FF2B5EF4-FFF2-40B4-BE49-F238E27FC236}">
                <a16:creationId xmlns:a16="http://schemas.microsoft.com/office/drawing/2014/main" id="{9DAD89D0-DC7E-43D0-AF11-EB31BEF4CE0C}"/>
              </a:ext>
            </a:extLst>
          </p:cNvPr>
          <p:cNvSpPr/>
          <p:nvPr/>
        </p:nvSpPr>
        <p:spPr>
          <a:xfrm>
            <a:off x="4128206" y="5458293"/>
            <a:ext cx="2513188" cy="369332"/>
          </a:xfrm>
          <a:prstGeom prst="rect">
            <a:avLst/>
          </a:prstGeom>
        </p:spPr>
        <p:txBody>
          <a:bodyPr wrap="none">
            <a:spAutoFit/>
          </a:bodyPr>
          <a:lstStyle/>
          <a:p>
            <a:r>
              <a:rPr lang="en-US" dirty="0">
                <a:hlinkClick r:id="rId6"/>
              </a:rPr>
              <a:t>https://blockbuilder.org/</a:t>
            </a:r>
            <a:endParaRPr lang="en-US" dirty="0"/>
          </a:p>
        </p:txBody>
      </p:sp>
    </p:spTree>
    <p:extLst>
      <p:ext uri="{BB962C8B-B14F-4D97-AF65-F5344CB8AC3E}">
        <p14:creationId xmlns:p14="http://schemas.microsoft.com/office/powerpoint/2010/main" val="286589629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References</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671945" y="2753936"/>
            <a:ext cx="10515600" cy="3991421"/>
          </a:xfrm>
        </p:spPr>
        <p:txBody>
          <a:bodyPr>
            <a:normAutofit/>
          </a:bodyPr>
          <a:lstStyle/>
          <a:p>
            <a:r>
              <a:rPr lang="en-US" sz="1800" dirty="0">
                <a:hlinkClick r:id="rId4"/>
              </a:rPr>
              <a:t>https://www.dashingd3js.com/d3-v4-tutorial</a:t>
            </a:r>
          </a:p>
          <a:p>
            <a:r>
              <a:rPr lang="en-US" sz="1800" dirty="0">
                <a:hlinkClick r:id="rId4"/>
              </a:rPr>
              <a:t>https://github.com/d3/d3/wiki/Gallery</a:t>
            </a:r>
          </a:p>
          <a:p>
            <a:r>
              <a:rPr lang="en-US" sz="1800" dirty="0">
                <a:hlinkClick r:id="rId4"/>
              </a:rPr>
              <a:t>http://poloclub.gatech.edu/cse6242/2014spring/lectures/CSE6242-20140123-Stolper-D3.pdf</a:t>
            </a:r>
            <a:endParaRPr lang="en-US" sz="1800" dirty="0"/>
          </a:p>
          <a:p>
            <a:r>
              <a:rPr lang="en-US" sz="1800" dirty="0">
                <a:hlinkClick r:id="rId5"/>
              </a:rPr>
              <a:t>https://bost.ocks.org/mike/d3/workshop/#0</a:t>
            </a:r>
            <a:endParaRPr lang="en-US" sz="1800" dirty="0"/>
          </a:p>
          <a:p>
            <a:r>
              <a:rPr lang="en-US" sz="1800" dirty="0">
                <a:hlinkClick r:id="rId6"/>
              </a:rPr>
              <a:t>http://www.tutorialsteacher.com/d3js</a:t>
            </a:r>
            <a:endParaRPr lang="en-US" sz="1800" dirty="0"/>
          </a:p>
          <a:p>
            <a:r>
              <a:rPr lang="en-US" sz="1800" dirty="0">
                <a:hlinkClick r:id="rId7"/>
              </a:rPr>
              <a:t>https://square.github.io/intro-to-d3/</a:t>
            </a:r>
            <a:endParaRPr lang="en-US" sz="1800" dirty="0"/>
          </a:p>
          <a:p>
            <a:r>
              <a:rPr lang="en-US" sz="1800" dirty="0">
                <a:hlinkClick r:id="rId8"/>
              </a:rPr>
              <a:t>http://alignedleft.com/tutorials</a:t>
            </a:r>
            <a:endParaRPr lang="en-US" sz="1800" dirty="0"/>
          </a:p>
          <a:p>
            <a:r>
              <a:rPr lang="en-US" sz="1800" dirty="0">
                <a:hlinkClick r:id="rId9"/>
              </a:rPr>
              <a:t>https://www.tutorialspoint.com/d3js/</a:t>
            </a:r>
            <a:endParaRPr lang="en-US" sz="1800" dirty="0"/>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41177592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406C38-9F42-41A7-970A-5E1C48AD070F}"/>
              </a:ext>
            </a:extLst>
          </p:cNvPr>
          <p:cNvSpPr>
            <a:spLocks noGrp="1"/>
          </p:cNvSpPr>
          <p:nvPr>
            <p:ph type="title"/>
          </p:nvPr>
        </p:nvSpPr>
        <p:spPr>
          <a:xfrm>
            <a:off x="1179226" y="826680"/>
            <a:ext cx="9833548" cy="1325563"/>
          </a:xfrm>
        </p:spPr>
        <p:txBody>
          <a:bodyPr>
            <a:normAutofit/>
          </a:bodyPr>
          <a:lstStyle/>
          <a:p>
            <a:pPr algn="ctr"/>
            <a:r>
              <a:rPr lang="en-US" dirty="0">
                <a:solidFill>
                  <a:schemeClr val="bg1"/>
                </a:solidFill>
                <a:latin typeface="CabinSketch" panose="020B0503050202020004" pitchFamily="34" charset="0"/>
              </a:rPr>
              <a:t>D3: Technology &amp; Concept</a:t>
            </a:r>
            <a:endParaRPr lang="en-US" sz="4000" dirty="0">
              <a:solidFill>
                <a:schemeClr val="bg1"/>
              </a:solidFill>
              <a:latin typeface="CabinSketch" panose="020B0503050202020004" pitchFamily="34" charset="0"/>
            </a:endParaRPr>
          </a:p>
        </p:txBody>
      </p:sp>
      <p:sp>
        <p:nvSpPr>
          <p:cNvPr id="7" name="Content Placeholder 6">
            <a:extLst>
              <a:ext uri="{FF2B5EF4-FFF2-40B4-BE49-F238E27FC236}">
                <a16:creationId xmlns:a16="http://schemas.microsoft.com/office/drawing/2014/main" id="{CDC3F51F-8268-4CA7-A6E0-60B4116A01F1}"/>
              </a:ext>
            </a:extLst>
          </p:cNvPr>
          <p:cNvSpPr>
            <a:spLocks noGrp="1"/>
          </p:cNvSpPr>
          <p:nvPr>
            <p:ph idx="1"/>
          </p:nvPr>
        </p:nvSpPr>
        <p:spPr>
          <a:xfrm>
            <a:off x="5992041" y="2646731"/>
            <a:ext cx="5020733" cy="3609254"/>
          </a:xfrm>
        </p:spPr>
        <p:txBody>
          <a:bodyPr/>
          <a:lstStyle/>
          <a:p>
            <a:r>
              <a:rPr lang="en-US" dirty="0"/>
              <a:t>SVG – Scalable Vector Graphics</a:t>
            </a:r>
          </a:p>
          <a:p>
            <a:r>
              <a:rPr lang="en-US" dirty="0"/>
              <a:t>Transitions</a:t>
            </a:r>
          </a:p>
          <a:p>
            <a:r>
              <a:rPr lang="en-US" dirty="0"/>
              <a:t>Data Scaling</a:t>
            </a:r>
          </a:p>
          <a:p>
            <a:r>
              <a:rPr lang="en-US" dirty="0"/>
              <a:t>Data Binding</a:t>
            </a:r>
          </a:p>
          <a:p>
            <a:r>
              <a:rPr lang="en-US" dirty="0"/>
              <a:t>Data Display &amp; Charting</a:t>
            </a:r>
          </a:p>
          <a:p>
            <a:endParaRPr lang="en-US" dirty="0"/>
          </a:p>
        </p:txBody>
      </p:sp>
      <p:sp>
        <p:nvSpPr>
          <p:cNvPr id="9" name="Content Placeholder 6">
            <a:extLst>
              <a:ext uri="{FF2B5EF4-FFF2-40B4-BE49-F238E27FC236}">
                <a16:creationId xmlns:a16="http://schemas.microsoft.com/office/drawing/2014/main" id="{FC23A5AF-3AE1-41FF-BC20-41EBCAB7BACE}"/>
              </a:ext>
            </a:extLst>
          </p:cNvPr>
          <p:cNvSpPr txBox="1">
            <a:spLocks/>
          </p:cNvSpPr>
          <p:nvPr/>
        </p:nvSpPr>
        <p:spPr>
          <a:xfrm>
            <a:off x="663455" y="2700334"/>
            <a:ext cx="5020733" cy="36092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D3 Library</a:t>
            </a:r>
          </a:p>
          <a:p>
            <a:r>
              <a:rPr lang="en-US" dirty="0" err="1"/>
              <a:t>JQuery</a:t>
            </a:r>
            <a:r>
              <a:rPr lang="en-US" dirty="0"/>
              <a:t> (Bonus)</a:t>
            </a:r>
          </a:p>
          <a:p>
            <a:r>
              <a:rPr lang="en-US" dirty="0"/>
              <a:t>Data Visualization</a:t>
            </a:r>
          </a:p>
          <a:p>
            <a:r>
              <a:rPr lang="en-US" dirty="0"/>
              <a:t>JSON/CSV</a:t>
            </a:r>
          </a:p>
          <a:p>
            <a:r>
              <a:rPr lang="en-US" dirty="0"/>
              <a:t>Array &amp; Objects</a:t>
            </a:r>
          </a:p>
          <a:p>
            <a:endParaRPr lang="en-US" dirty="0"/>
          </a:p>
        </p:txBody>
      </p:sp>
    </p:spTree>
    <p:extLst>
      <p:ext uri="{BB962C8B-B14F-4D97-AF65-F5344CB8AC3E}">
        <p14:creationId xmlns:p14="http://schemas.microsoft.com/office/powerpoint/2010/main" val="423314560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FB40BE9-7003-41CF-8723-ACA6FCF7B57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CabinSketch" panose="020B0503050202020004" pitchFamily="34" charset="0"/>
              </a:rPr>
              <a:t>Directory Structure</a:t>
            </a:r>
          </a:p>
        </p:txBody>
      </p:sp>
      <p:sp>
        <p:nvSpPr>
          <p:cNvPr id="3" name="Content Placeholder 2">
            <a:extLst>
              <a:ext uri="{FF2B5EF4-FFF2-40B4-BE49-F238E27FC236}">
                <a16:creationId xmlns:a16="http://schemas.microsoft.com/office/drawing/2014/main" id="{B96B1EC4-333F-48C6-B1DA-02B5415A58A5}"/>
              </a:ext>
            </a:extLst>
          </p:cNvPr>
          <p:cNvSpPr>
            <a:spLocks noGrp="1"/>
          </p:cNvSpPr>
          <p:nvPr>
            <p:ph idx="1"/>
          </p:nvPr>
        </p:nvSpPr>
        <p:spPr>
          <a:xfrm>
            <a:off x="1179226" y="2613891"/>
            <a:ext cx="9833548" cy="3786909"/>
          </a:xfrm>
        </p:spPr>
        <p:txBody>
          <a:bodyPr>
            <a:normAutofit fontScale="77500" lnSpcReduction="20000"/>
          </a:bodyPr>
          <a:lstStyle/>
          <a:p>
            <a:pPr marL="0" indent="0" algn="ctr">
              <a:buNone/>
            </a:pPr>
            <a:r>
              <a:rPr lang="en-US" sz="2600" dirty="0">
                <a:solidFill>
                  <a:srgbClr val="000000"/>
                </a:solidFill>
              </a:rPr>
              <a:t>Replace “</a:t>
            </a:r>
            <a:r>
              <a:rPr lang="en-US" dirty="0">
                <a:solidFill>
                  <a:srgbClr val="FF0000"/>
                </a:solidFill>
              </a:rPr>
              <a:t>CSE564</a:t>
            </a:r>
            <a:r>
              <a:rPr lang="en-US" sz="2600" dirty="0">
                <a:solidFill>
                  <a:srgbClr val="000000"/>
                </a:solidFill>
              </a:rPr>
              <a:t>” with your “</a:t>
            </a:r>
            <a:r>
              <a:rPr lang="en-US" sz="2600" dirty="0" err="1">
                <a:solidFill>
                  <a:schemeClr val="accent6">
                    <a:lumMod val="75000"/>
                  </a:schemeClr>
                </a:solidFill>
              </a:rPr>
              <a:t>Project_Folder</a:t>
            </a:r>
            <a:r>
              <a:rPr lang="en-US" sz="2600" dirty="0">
                <a:solidFill>
                  <a:srgbClr val="000000"/>
                </a:solidFill>
              </a:rPr>
              <a:t>” name               </a:t>
            </a:r>
          </a:p>
          <a:p>
            <a:pPr>
              <a:buFont typeface="Wingdings" panose="05000000000000000000" pitchFamily="2" charset="2"/>
              <a:buChar char="q"/>
            </a:pPr>
            <a:r>
              <a:rPr lang="en-US" sz="2000" dirty="0">
                <a:solidFill>
                  <a:srgbClr val="000000"/>
                </a:solidFill>
              </a:rPr>
              <a:t>CSE564/</a:t>
            </a:r>
          </a:p>
          <a:p>
            <a:pPr lvl="1">
              <a:buFont typeface="Wingdings" panose="05000000000000000000" pitchFamily="2" charset="2"/>
              <a:buChar char="q"/>
            </a:pPr>
            <a:r>
              <a:rPr lang="en-US" sz="1600" dirty="0">
                <a:solidFill>
                  <a:srgbClr val="000000"/>
                </a:solidFill>
              </a:rPr>
              <a:t>index.html</a:t>
            </a:r>
          </a:p>
          <a:p>
            <a:pPr lvl="1">
              <a:buFont typeface="Wingdings" panose="05000000000000000000" pitchFamily="2" charset="2"/>
              <a:buChar char="q"/>
            </a:pPr>
            <a:endParaRPr lang="en-US" sz="1600" dirty="0">
              <a:solidFill>
                <a:srgbClr val="000000"/>
              </a:solidFill>
            </a:endParaRPr>
          </a:p>
          <a:p>
            <a:pPr>
              <a:buFont typeface="Wingdings" panose="05000000000000000000" pitchFamily="2" charset="2"/>
              <a:buChar char="q"/>
            </a:pPr>
            <a:r>
              <a:rPr lang="en-US" sz="2000" dirty="0">
                <a:solidFill>
                  <a:srgbClr val="000000"/>
                </a:solidFill>
              </a:rPr>
              <a:t>CSE564 /lib/</a:t>
            </a:r>
          </a:p>
          <a:p>
            <a:pPr lvl="1">
              <a:buFont typeface="Wingdings" panose="05000000000000000000" pitchFamily="2" charset="2"/>
              <a:buChar char="q"/>
            </a:pPr>
            <a:r>
              <a:rPr lang="en-US" sz="1600" dirty="0">
                <a:solidFill>
                  <a:srgbClr val="000000"/>
                </a:solidFill>
              </a:rPr>
              <a:t>d3.v4.js</a:t>
            </a:r>
          </a:p>
          <a:p>
            <a:pPr lvl="1">
              <a:buFont typeface="Wingdings" panose="05000000000000000000" pitchFamily="2" charset="2"/>
              <a:buChar char="q"/>
            </a:pPr>
            <a:endParaRPr lang="en-US" sz="1600" dirty="0">
              <a:solidFill>
                <a:srgbClr val="000000"/>
              </a:solidFill>
            </a:endParaRPr>
          </a:p>
          <a:p>
            <a:pPr>
              <a:buFont typeface="Wingdings" panose="05000000000000000000" pitchFamily="2" charset="2"/>
              <a:buChar char="q"/>
            </a:pPr>
            <a:r>
              <a:rPr lang="en-US" sz="2000" dirty="0">
                <a:solidFill>
                  <a:srgbClr val="000000"/>
                </a:solidFill>
              </a:rPr>
              <a:t>CSE564 /</a:t>
            </a:r>
            <a:r>
              <a:rPr lang="en-US" sz="2000" dirty="0" err="1">
                <a:solidFill>
                  <a:srgbClr val="000000"/>
                </a:solidFill>
              </a:rPr>
              <a:t>js</a:t>
            </a:r>
            <a:r>
              <a:rPr lang="en-US" sz="2000" dirty="0">
                <a:solidFill>
                  <a:srgbClr val="000000"/>
                </a:solidFill>
              </a:rPr>
              <a:t>/</a:t>
            </a:r>
          </a:p>
          <a:p>
            <a:pPr lvl="1">
              <a:buFont typeface="Wingdings" panose="05000000000000000000" pitchFamily="2" charset="2"/>
              <a:buChar char="q"/>
            </a:pPr>
            <a:r>
              <a:rPr lang="en-US" sz="1600" dirty="0">
                <a:solidFill>
                  <a:srgbClr val="000000"/>
                </a:solidFill>
              </a:rPr>
              <a:t>test.js</a:t>
            </a:r>
          </a:p>
          <a:p>
            <a:pPr lvl="1">
              <a:buFont typeface="Wingdings" panose="05000000000000000000" pitchFamily="2" charset="2"/>
              <a:buChar char="q"/>
            </a:pPr>
            <a:endParaRPr lang="en-US" sz="1600" dirty="0">
              <a:solidFill>
                <a:srgbClr val="000000"/>
              </a:solidFill>
            </a:endParaRPr>
          </a:p>
          <a:p>
            <a:pPr>
              <a:buFont typeface="Wingdings" panose="05000000000000000000" pitchFamily="2" charset="2"/>
              <a:buChar char="q"/>
            </a:pPr>
            <a:r>
              <a:rPr lang="en-US" sz="2000" dirty="0">
                <a:solidFill>
                  <a:srgbClr val="000000"/>
                </a:solidFill>
              </a:rPr>
              <a:t>CSE564 /</a:t>
            </a:r>
            <a:r>
              <a:rPr lang="en-US" sz="2000" dirty="0" err="1">
                <a:solidFill>
                  <a:srgbClr val="000000"/>
                </a:solidFill>
              </a:rPr>
              <a:t>css</a:t>
            </a:r>
            <a:r>
              <a:rPr lang="en-US" sz="2000" dirty="0">
                <a:solidFill>
                  <a:srgbClr val="000000"/>
                </a:solidFill>
              </a:rPr>
              <a:t>/</a:t>
            </a:r>
          </a:p>
          <a:p>
            <a:pPr lvl="1">
              <a:buFont typeface="Wingdings" panose="05000000000000000000" pitchFamily="2" charset="2"/>
              <a:buChar char="q"/>
            </a:pPr>
            <a:r>
              <a:rPr lang="en-US" sz="1600" dirty="0">
                <a:solidFill>
                  <a:srgbClr val="000000"/>
                </a:solidFill>
              </a:rPr>
              <a:t>style.css</a:t>
            </a:r>
          </a:p>
          <a:p>
            <a:pPr lvl="1">
              <a:buFont typeface="Wingdings" panose="05000000000000000000" pitchFamily="2" charset="2"/>
              <a:buChar char="q"/>
            </a:pPr>
            <a:endParaRPr lang="en-US" sz="1600" dirty="0">
              <a:solidFill>
                <a:srgbClr val="000000"/>
              </a:solidFill>
            </a:endParaRPr>
          </a:p>
          <a:p>
            <a:pPr>
              <a:buFont typeface="Wingdings" panose="05000000000000000000" pitchFamily="2" charset="2"/>
              <a:buChar char="q"/>
            </a:pPr>
            <a:r>
              <a:rPr lang="en-US" sz="2000" dirty="0">
                <a:solidFill>
                  <a:srgbClr val="000000"/>
                </a:solidFill>
              </a:rPr>
              <a:t>CSE564 /data/</a:t>
            </a:r>
          </a:p>
          <a:p>
            <a:pPr lvl="1">
              <a:buFont typeface="Wingdings" panose="05000000000000000000" pitchFamily="2" charset="2"/>
              <a:buChar char="q"/>
            </a:pPr>
            <a:r>
              <a:rPr lang="en-US" sz="1600" dirty="0">
                <a:solidFill>
                  <a:srgbClr val="000000"/>
                </a:solidFill>
              </a:rPr>
              <a:t>iris.csv</a:t>
            </a:r>
          </a:p>
          <a:p>
            <a:pPr>
              <a:buFont typeface="Wingdings" panose="05000000000000000000" pitchFamily="2" charset="2"/>
              <a:buChar char="q"/>
            </a:pPr>
            <a:endParaRPr lang="en-US" sz="2000" dirty="0">
              <a:solidFill>
                <a:srgbClr val="000000"/>
              </a:solidFill>
            </a:endParaRPr>
          </a:p>
        </p:txBody>
      </p:sp>
      <p:sp>
        <p:nvSpPr>
          <p:cNvPr id="5" name="TextBox 4">
            <a:extLst>
              <a:ext uri="{FF2B5EF4-FFF2-40B4-BE49-F238E27FC236}">
                <a16:creationId xmlns:a16="http://schemas.microsoft.com/office/drawing/2014/main" id="{E4B84D31-4495-45DB-8308-F80BD3D3372C}"/>
              </a:ext>
            </a:extLst>
          </p:cNvPr>
          <p:cNvSpPr txBox="1"/>
          <p:nvPr/>
        </p:nvSpPr>
        <p:spPr>
          <a:xfrm>
            <a:off x="4572000" y="4208036"/>
            <a:ext cx="6096000" cy="369332"/>
          </a:xfrm>
          <a:prstGeom prst="rect">
            <a:avLst/>
          </a:prstGeom>
          <a:noFill/>
        </p:spPr>
        <p:txBody>
          <a:bodyPr wrap="square" rtlCol="0">
            <a:spAutoFit/>
          </a:bodyPr>
          <a:lstStyle/>
          <a:p>
            <a:r>
              <a:rPr lang="en-US" dirty="0">
                <a:hlinkClick r:id="rId3"/>
              </a:rPr>
              <a:t>http://www3.cs.stonybrook.edu/~aykumar/CSE564.zip</a:t>
            </a:r>
            <a:endParaRPr lang="en-US" dirty="0"/>
          </a:p>
        </p:txBody>
      </p:sp>
    </p:spTree>
    <p:extLst>
      <p:ext uri="{BB962C8B-B14F-4D97-AF65-F5344CB8AC3E}">
        <p14:creationId xmlns:p14="http://schemas.microsoft.com/office/powerpoint/2010/main" val="20243582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latin typeface="CabinSketch" panose="020B0503050202020004" pitchFamily="34" charset="0"/>
              </a:rPr>
              <a:t>VERY VERY IMPORTANT !!!</a:t>
            </a:r>
          </a:p>
        </p:txBody>
      </p:sp>
      <p:sp>
        <p:nvSpPr>
          <p:cNvPr id="3" name="Content Placeholder 2">
            <a:extLst>
              <a:ext uri="{FF2B5EF4-FFF2-40B4-BE49-F238E27FC236}">
                <a16:creationId xmlns:a16="http://schemas.microsoft.com/office/drawing/2014/main" id="{111BF614-1338-4427-8FBA-000E9378E38F}"/>
              </a:ext>
            </a:extLst>
          </p:cNvPr>
          <p:cNvSpPr>
            <a:spLocks noGrp="1"/>
          </p:cNvSpPr>
          <p:nvPr>
            <p:ph idx="1"/>
          </p:nvPr>
        </p:nvSpPr>
        <p:spPr>
          <a:xfrm>
            <a:off x="1179226" y="3759200"/>
            <a:ext cx="9833548" cy="2027746"/>
          </a:xfrm>
        </p:spPr>
        <p:txBody>
          <a:bodyPr>
            <a:normAutofit/>
          </a:bodyPr>
          <a:lstStyle/>
          <a:p>
            <a:pPr marL="0" indent="0" algn="ctr">
              <a:buNone/>
            </a:pPr>
            <a:r>
              <a:rPr lang="en-US" sz="3600" dirty="0">
                <a:solidFill>
                  <a:srgbClr val="000000"/>
                </a:solidFill>
              </a:rPr>
              <a:t>Please do not be hesitant to ask questions!</a:t>
            </a:r>
          </a:p>
        </p:txBody>
      </p:sp>
    </p:spTree>
    <p:extLst>
      <p:ext uri="{BB962C8B-B14F-4D97-AF65-F5344CB8AC3E}">
        <p14:creationId xmlns:p14="http://schemas.microsoft.com/office/powerpoint/2010/main" val="180476782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406C38-9F42-41A7-970A-5E1C48AD070F}"/>
              </a:ext>
            </a:extLst>
          </p:cNvPr>
          <p:cNvSpPr>
            <a:spLocks noGrp="1"/>
          </p:cNvSpPr>
          <p:nvPr>
            <p:ph type="title"/>
          </p:nvPr>
        </p:nvSpPr>
        <p:spPr>
          <a:xfrm>
            <a:off x="1179226" y="826680"/>
            <a:ext cx="9833548" cy="1325563"/>
          </a:xfrm>
        </p:spPr>
        <p:txBody>
          <a:bodyPr>
            <a:normAutofit/>
          </a:bodyPr>
          <a:lstStyle/>
          <a:p>
            <a:pPr algn="ctr"/>
            <a:r>
              <a:rPr lang="en-US" dirty="0">
                <a:solidFill>
                  <a:schemeClr val="bg1"/>
                </a:solidFill>
                <a:latin typeface="CabinSketch" panose="020B0503050202020004" pitchFamily="34" charset="0"/>
              </a:rPr>
              <a:t>SVG Basics</a:t>
            </a:r>
            <a:endParaRPr lang="en-US" sz="4000" dirty="0">
              <a:solidFill>
                <a:schemeClr val="bg1"/>
              </a:solidFill>
              <a:latin typeface="CabinSketch" panose="020B0503050202020004" pitchFamily="34" charset="0"/>
            </a:endParaRPr>
          </a:p>
        </p:txBody>
      </p:sp>
      <p:sp>
        <p:nvSpPr>
          <p:cNvPr id="9" name="Rectangle 8">
            <a:extLst>
              <a:ext uri="{FF2B5EF4-FFF2-40B4-BE49-F238E27FC236}">
                <a16:creationId xmlns:a16="http://schemas.microsoft.com/office/drawing/2014/main" id="{36DBA40A-06BE-4646-91FF-9D83578FCAE4}"/>
              </a:ext>
            </a:extLst>
          </p:cNvPr>
          <p:cNvSpPr/>
          <p:nvPr/>
        </p:nvSpPr>
        <p:spPr>
          <a:xfrm>
            <a:off x="1179226" y="2435490"/>
            <a:ext cx="4304145" cy="4063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DF6A789A-1513-4AE3-AF99-BC11E1E53664}"/>
              </a:ext>
            </a:extLst>
          </p:cNvPr>
          <p:cNvCxnSpPr/>
          <p:nvPr/>
        </p:nvCxnSpPr>
        <p:spPr>
          <a:xfrm>
            <a:off x="2296979" y="2435490"/>
            <a:ext cx="0" cy="1350130"/>
          </a:xfrm>
          <a:prstGeom prst="straightConnector1">
            <a:avLst/>
          </a:prstGeom>
          <a:ln w="44450" cmpd="sng">
            <a:solidFill>
              <a:schemeClr val="bg1"/>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617E9B6-8B6A-4C33-8A30-13BC0B8FB5ED}"/>
              </a:ext>
            </a:extLst>
          </p:cNvPr>
          <p:cNvCxnSpPr>
            <a:cxnSpLocks/>
          </p:cNvCxnSpPr>
          <p:nvPr/>
        </p:nvCxnSpPr>
        <p:spPr>
          <a:xfrm>
            <a:off x="1179226" y="5543526"/>
            <a:ext cx="1316181" cy="0"/>
          </a:xfrm>
          <a:prstGeom prst="straightConnector1">
            <a:avLst/>
          </a:prstGeom>
          <a:ln w="44450" cmpd="sng">
            <a:solidFill>
              <a:schemeClr val="bg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18BBF08-94F1-4342-9304-15AEB2435E6A}"/>
              </a:ext>
            </a:extLst>
          </p:cNvPr>
          <p:cNvSpPr txBox="1"/>
          <p:nvPr/>
        </p:nvSpPr>
        <p:spPr>
          <a:xfrm>
            <a:off x="1179226" y="2424546"/>
            <a:ext cx="701962" cy="369332"/>
          </a:xfrm>
          <a:prstGeom prst="rect">
            <a:avLst/>
          </a:prstGeom>
          <a:noFill/>
        </p:spPr>
        <p:txBody>
          <a:bodyPr wrap="square" rtlCol="0">
            <a:spAutoFit/>
          </a:bodyPr>
          <a:lstStyle/>
          <a:p>
            <a:r>
              <a:rPr lang="en-US" dirty="0">
                <a:solidFill>
                  <a:schemeClr val="bg1"/>
                </a:solidFill>
              </a:rPr>
              <a:t>(0,0)</a:t>
            </a:r>
          </a:p>
        </p:txBody>
      </p:sp>
      <p:sp>
        <p:nvSpPr>
          <p:cNvPr id="16" name="Oval 15">
            <a:extLst>
              <a:ext uri="{FF2B5EF4-FFF2-40B4-BE49-F238E27FC236}">
                <a16:creationId xmlns:a16="http://schemas.microsoft.com/office/drawing/2014/main" id="{0FBEAFAD-D365-48F0-9445-857D25E48402}"/>
              </a:ext>
            </a:extLst>
          </p:cNvPr>
          <p:cNvSpPr/>
          <p:nvPr/>
        </p:nvSpPr>
        <p:spPr>
          <a:xfrm>
            <a:off x="1073084" y="2366157"/>
            <a:ext cx="212284" cy="203200"/>
          </a:xfrm>
          <a:prstGeom prst="ellipse">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TextBox 16">
            <a:extLst>
              <a:ext uri="{FF2B5EF4-FFF2-40B4-BE49-F238E27FC236}">
                <a16:creationId xmlns:a16="http://schemas.microsoft.com/office/drawing/2014/main" id="{2FDF77E8-59E8-4456-B635-4944C7E81DCA}"/>
              </a:ext>
            </a:extLst>
          </p:cNvPr>
          <p:cNvSpPr txBox="1"/>
          <p:nvPr/>
        </p:nvSpPr>
        <p:spPr>
          <a:xfrm>
            <a:off x="2416898" y="2852517"/>
            <a:ext cx="914400" cy="400110"/>
          </a:xfrm>
          <a:prstGeom prst="rect">
            <a:avLst/>
          </a:prstGeom>
          <a:noFill/>
        </p:spPr>
        <p:txBody>
          <a:bodyPr wrap="square" rtlCol="0">
            <a:spAutoFit/>
          </a:bodyPr>
          <a:lstStyle/>
          <a:p>
            <a:r>
              <a:rPr lang="en-US" sz="2000" dirty="0">
                <a:solidFill>
                  <a:schemeClr val="bg1"/>
                </a:solidFill>
              </a:rPr>
              <a:t>y</a:t>
            </a:r>
            <a:endParaRPr lang="en-US" dirty="0">
              <a:solidFill>
                <a:schemeClr val="bg1"/>
              </a:solidFill>
            </a:endParaRPr>
          </a:p>
        </p:txBody>
      </p:sp>
      <p:sp>
        <p:nvSpPr>
          <p:cNvPr id="18" name="TextBox 17">
            <a:extLst>
              <a:ext uri="{FF2B5EF4-FFF2-40B4-BE49-F238E27FC236}">
                <a16:creationId xmlns:a16="http://schemas.microsoft.com/office/drawing/2014/main" id="{E9C82FAE-EF69-4440-944C-13646AE288D6}"/>
              </a:ext>
            </a:extLst>
          </p:cNvPr>
          <p:cNvSpPr txBox="1"/>
          <p:nvPr/>
        </p:nvSpPr>
        <p:spPr>
          <a:xfrm>
            <a:off x="1423988" y="4980559"/>
            <a:ext cx="914400" cy="400110"/>
          </a:xfrm>
          <a:prstGeom prst="rect">
            <a:avLst/>
          </a:prstGeom>
          <a:noFill/>
        </p:spPr>
        <p:txBody>
          <a:bodyPr wrap="square" rtlCol="0">
            <a:spAutoFit/>
          </a:bodyPr>
          <a:lstStyle/>
          <a:p>
            <a:r>
              <a:rPr lang="en-US" sz="2000" dirty="0">
                <a:solidFill>
                  <a:schemeClr val="bg1"/>
                </a:solidFill>
              </a:rPr>
              <a:t>x</a:t>
            </a:r>
            <a:endParaRPr lang="en-US" dirty="0">
              <a:solidFill>
                <a:schemeClr val="bg1"/>
              </a:solidFill>
            </a:endParaRPr>
          </a:p>
        </p:txBody>
      </p:sp>
      <p:sp>
        <p:nvSpPr>
          <p:cNvPr id="19" name="Rectangle 18">
            <a:extLst>
              <a:ext uri="{FF2B5EF4-FFF2-40B4-BE49-F238E27FC236}">
                <a16:creationId xmlns:a16="http://schemas.microsoft.com/office/drawing/2014/main" id="{AE5A0C65-0559-4B0F-8F79-14D0564B58FA}"/>
              </a:ext>
            </a:extLst>
          </p:cNvPr>
          <p:cNvSpPr/>
          <p:nvPr/>
        </p:nvSpPr>
        <p:spPr>
          <a:xfrm>
            <a:off x="5740095" y="3789200"/>
            <a:ext cx="6096000" cy="1754326"/>
          </a:xfrm>
          <a:prstGeom prst="rect">
            <a:avLst/>
          </a:prstGeom>
        </p:spPr>
        <p:txBody>
          <a:bodyPr>
            <a:spAutoFit/>
          </a:bodyPr>
          <a:lstStyle/>
          <a:p>
            <a:pPr marL="285750" indent="-285750">
              <a:buFont typeface="Arial" panose="020B0604020202020204" pitchFamily="34" charset="0"/>
              <a:buChar char="•"/>
            </a:pPr>
            <a:r>
              <a:rPr lang="en-US" dirty="0">
                <a:solidFill>
                  <a:srgbClr val="3D7E9A"/>
                </a:solidFill>
                <a:hlinkClick r:id="rId4" tooltip="en-US/SVG"/>
              </a:rPr>
              <a:t> SVG</a:t>
            </a:r>
            <a:r>
              <a:rPr lang="en-US" dirty="0">
                <a:solidFill>
                  <a:srgbClr val="333333"/>
                </a:solidFill>
              </a:rPr>
              <a:t> is an </a:t>
            </a:r>
            <a:r>
              <a:rPr lang="en-US" dirty="0">
                <a:solidFill>
                  <a:srgbClr val="3D7E9A"/>
                </a:solidFill>
                <a:hlinkClick r:id="rId5" tooltip="en-US/XML"/>
              </a:rPr>
              <a:t>XML</a:t>
            </a:r>
            <a:r>
              <a:rPr lang="en-US" dirty="0">
                <a:solidFill>
                  <a:srgbClr val="333333"/>
                </a:solidFill>
              </a:rPr>
              <a:t> language, similar to </a:t>
            </a:r>
            <a:r>
              <a:rPr lang="en-US" dirty="0">
                <a:solidFill>
                  <a:srgbClr val="3D7E9A"/>
                </a:solidFill>
                <a:hlinkClick r:id="rId6" tooltip="en-US/XHTML"/>
              </a:rPr>
              <a:t>XHTML</a:t>
            </a:r>
            <a:r>
              <a:rPr lang="en-US" dirty="0">
                <a:solidFill>
                  <a:srgbClr val="333333"/>
                </a:solidFill>
              </a:rPr>
              <a:t>, which can be used to draw vector graphics.</a:t>
            </a:r>
          </a:p>
          <a:p>
            <a:endParaRPr lang="en-US" dirty="0">
              <a:solidFill>
                <a:srgbClr val="333333"/>
              </a:solidFill>
            </a:endParaRPr>
          </a:p>
          <a:p>
            <a:pPr marL="285750" indent="-285750">
              <a:buFont typeface="Arial" panose="020B0604020202020204" pitchFamily="34" charset="0"/>
              <a:buChar char="•"/>
            </a:pPr>
            <a:r>
              <a:rPr lang="en-US" dirty="0"/>
              <a:t>It can be used to create an image either by specifying all the lines and shapes necessary, by modifying already existing raster images, or by a combination of both.</a:t>
            </a:r>
          </a:p>
        </p:txBody>
      </p:sp>
    </p:spTree>
    <p:extLst>
      <p:ext uri="{BB962C8B-B14F-4D97-AF65-F5344CB8AC3E}">
        <p14:creationId xmlns:p14="http://schemas.microsoft.com/office/powerpoint/2010/main" val="384579520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F406C38-9F42-41A7-970A-5E1C48AD070F}"/>
              </a:ext>
            </a:extLst>
          </p:cNvPr>
          <p:cNvSpPr>
            <a:spLocks noGrp="1"/>
          </p:cNvSpPr>
          <p:nvPr>
            <p:ph type="title"/>
          </p:nvPr>
        </p:nvSpPr>
        <p:spPr>
          <a:xfrm>
            <a:off x="1179226" y="826680"/>
            <a:ext cx="9833548" cy="1325563"/>
          </a:xfrm>
        </p:spPr>
        <p:txBody>
          <a:bodyPr>
            <a:normAutofit/>
          </a:bodyPr>
          <a:lstStyle/>
          <a:p>
            <a:pPr algn="ctr"/>
            <a:r>
              <a:rPr lang="en-US" dirty="0">
                <a:solidFill>
                  <a:schemeClr val="bg1"/>
                </a:solidFill>
                <a:latin typeface="CabinSketch" panose="020B0503050202020004" pitchFamily="34" charset="0"/>
              </a:rPr>
              <a:t>SVG Shapes</a:t>
            </a:r>
            <a:endParaRPr lang="en-US" sz="4000" dirty="0">
              <a:solidFill>
                <a:schemeClr val="bg1"/>
              </a:solidFill>
              <a:latin typeface="CabinSketch" panose="020B0503050202020004" pitchFamily="34" charset="0"/>
            </a:endParaRPr>
          </a:p>
        </p:txBody>
      </p:sp>
      <p:sp>
        <p:nvSpPr>
          <p:cNvPr id="7" name="Content Placeholder 6">
            <a:extLst>
              <a:ext uri="{FF2B5EF4-FFF2-40B4-BE49-F238E27FC236}">
                <a16:creationId xmlns:a16="http://schemas.microsoft.com/office/drawing/2014/main" id="{F777146D-A1CA-4E4F-A2C1-70B1C6943992}"/>
              </a:ext>
            </a:extLst>
          </p:cNvPr>
          <p:cNvSpPr>
            <a:spLocks noGrp="1"/>
          </p:cNvSpPr>
          <p:nvPr>
            <p:ph idx="1"/>
          </p:nvPr>
        </p:nvSpPr>
        <p:spPr>
          <a:xfrm>
            <a:off x="780623" y="2456873"/>
            <a:ext cx="10457873" cy="4230254"/>
          </a:xfrm>
        </p:spPr>
        <p:txBody>
          <a:bodyPr>
            <a:normAutofit fontScale="62500" lnSpcReduction="20000"/>
          </a:bodyPr>
          <a:lstStyle/>
          <a:p>
            <a:r>
              <a:rPr lang="en-US" sz="2000" dirty="0"/>
              <a:t>&lt;</a:t>
            </a:r>
            <a:r>
              <a:rPr lang="en-US" sz="2000" dirty="0" err="1"/>
              <a:t>rect</a:t>
            </a:r>
            <a:r>
              <a:rPr lang="en-US" sz="2000" dirty="0"/>
              <a:t>&gt;</a:t>
            </a:r>
          </a:p>
          <a:p>
            <a:pPr lvl="1"/>
            <a:r>
              <a:rPr lang="en-US" sz="1600" dirty="0"/>
              <a:t>&lt;</a:t>
            </a:r>
            <a:r>
              <a:rPr lang="en-US" sz="1600" dirty="0" err="1"/>
              <a:t>svg</a:t>
            </a:r>
            <a:r>
              <a:rPr lang="en-US" sz="1600" dirty="0"/>
              <a:t> width="400" height="110"&gt;</a:t>
            </a:r>
            <a:br>
              <a:rPr lang="en-US" sz="1600" dirty="0"/>
            </a:br>
            <a:r>
              <a:rPr lang="en-US" sz="1600" dirty="0"/>
              <a:t>  &lt;</a:t>
            </a:r>
            <a:r>
              <a:rPr lang="en-US" sz="1600" dirty="0" err="1"/>
              <a:t>rect</a:t>
            </a:r>
            <a:r>
              <a:rPr lang="en-US" sz="1600" dirty="0"/>
              <a:t> width="300" height="100" style="</a:t>
            </a:r>
            <a:r>
              <a:rPr lang="en-US" sz="1600" dirty="0" err="1"/>
              <a:t>fill:rgb</a:t>
            </a:r>
            <a:r>
              <a:rPr lang="en-US" sz="1600" dirty="0"/>
              <a:t>(0,0,255);stroke-width:3;stroke:rgb(0,0,0)" /&gt;</a:t>
            </a:r>
            <a:br>
              <a:rPr lang="en-US" sz="1600" dirty="0"/>
            </a:br>
            <a:r>
              <a:rPr lang="en-US" sz="1600" dirty="0"/>
              <a:t>&lt;/</a:t>
            </a:r>
            <a:r>
              <a:rPr lang="en-US" sz="1600" dirty="0" err="1"/>
              <a:t>svg</a:t>
            </a:r>
            <a:r>
              <a:rPr lang="en-US" sz="1600" dirty="0"/>
              <a:t>&gt;</a:t>
            </a:r>
          </a:p>
          <a:p>
            <a:r>
              <a:rPr lang="en-US" sz="2000" dirty="0"/>
              <a:t>&lt;circle&gt;</a:t>
            </a:r>
          </a:p>
          <a:p>
            <a:pPr lvl="1"/>
            <a:r>
              <a:rPr lang="en-US" sz="1600" dirty="0"/>
              <a:t>&lt;</a:t>
            </a:r>
            <a:r>
              <a:rPr lang="en-US" sz="1600" dirty="0" err="1"/>
              <a:t>svg</a:t>
            </a:r>
            <a:r>
              <a:rPr lang="en-US" sz="1600" dirty="0"/>
              <a:t> height="100" width="100"&gt;</a:t>
            </a:r>
            <a:br>
              <a:rPr lang="en-US" sz="1600" dirty="0"/>
            </a:br>
            <a:r>
              <a:rPr lang="en-US" sz="1600" dirty="0"/>
              <a:t>  &lt;circle cx="50" cy="50" r="40" stroke="black" stroke-width="3" fill="red" /&gt;</a:t>
            </a:r>
            <a:br>
              <a:rPr lang="en-US" sz="1600" dirty="0"/>
            </a:br>
            <a:r>
              <a:rPr lang="en-US" sz="1600" dirty="0"/>
              <a:t>&lt;/</a:t>
            </a:r>
            <a:r>
              <a:rPr lang="en-US" sz="1600" dirty="0" err="1"/>
              <a:t>svg</a:t>
            </a:r>
            <a:r>
              <a:rPr lang="en-US" sz="1600" dirty="0"/>
              <a:t>&gt;</a:t>
            </a:r>
          </a:p>
          <a:p>
            <a:r>
              <a:rPr lang="en-US" sz="2000" dirty="0"/>
              <a:t>&lt;ellipse&gt;</a:t>
            </a:r>
          </a:p>
          <a:p>
            <a:pPr lvl="1"/>
            <a:r>
              <a:rPr lang="en-US" sz="1600" dirty="0"/>
              <a:t>&lt;</a:t>
            </a:r>
            <a:r>
              <a:rPr lang="en-US" sz="1600" dirty="0" err="1"/>
              <a:t>svg</a:t>
            </a:r>
            <a:r>
              <a:rPr lang="en-US" sz="1600" dirty="0"/>
              <a:t> height="140" width="500"&gt;</a:t>
            </a:r>
            <a:br>
              <a:rPr lang="en-US" sz="1600" dirty="0"/>
            </a:br>
            <a:r>
              <a:rPr lang="en-US" sz="1600" dirty="0"/>
              <a:t>  &lt;ellipse cx="200" cy="80" </a:t>
            </a:r>
            <a:r>
              <a:rPr lang="en-US" sz="1600" dirty="0" err="1"/>
              <a:t>rx</a:t>
            </a:r>
            <a:r>
              <a:rPr lang="en-US" sz="1600" dirty="0"/>
              <a:t>="100" </a:t>
            </a:r>
            <a:r>
              <a:rPr lang="en-US" sz="1600" dirty="0" err="1"/>
              <a:t>ry</a:t>
            </a:r>
            <a:r>
              <a:rPr lang="en-US" sz="1600" dirty="0"/>
              <a:t>="50"  style="fill:yellow;stroke:purple;stroke-width:2" /&gt;</a:t>
            </a:r>
            <a:br>
              <a:rPr lang="en-US" sz="1600" dirty="0"/>
            </a:br>
            <a:r>
              <a:rPr lang="en-US" sz="1600" dirty="0"/>
              <a:t>&lt;/</a:t>
            </a:r>
            <a:r>
              <a:rPr lang="en-US" sz="1600" dirty="0" err="1"/>
              <a:t>svg</a:t>
            </a:r>
            <a:r>
              <a:rPr lang="en-US" sz="1600" dirty="0"/>
              <a:t>&gt;</a:t>
            </a:r>
          </a:p>
          <a:p>
            <a:r>
              <a:rPr lang="en-US" sz="2000" dirty="0"/>
              <a:t>&lt;line&gt;</a:t>
            </a:r>
          </a:p>
          <a:p>
            <a:pPr lvl="1"/>
            <a:r>
              <a:rPr lang="en-US" sz="1600" dirty="0"/>
              <a:t>&lt;</a:t>
            </a:r>
            <a:r>
              <a:rPr lang="en-US" sz="1600" dirty="0" err="1"/>
              <a:t>svg</a:t>
            </a:r>
            <a:r>
              <a:rPr lang="en-US" sz="1600" dirty="0"/>
              <a:t> height="210" width="500"&gt;</a:t>
            </a:r>
            <a:br>
              <a:rPr lang="en-US" sz="1600" dirty="0"/>
            </a:br>
            <a:r>
              <a:rPr lang="en-US" sz="1600" dirty="0"/>
              <a:t>  &lt;line x1="0" y1="0" x2="200" y2="200" style="</a:t>
            </a:r>
            <a:r>
              <a:rPr lang="en-US" sz="1600" dirty="0" err="1"/>
              <a:t>stroke:rgb</a:t>
            </a:r>
            <a:r>
              <a:rPr lang="en-US" sz="1600" dirty="0"/>
              <a:t>(255,0,0);stroke-width:2" /&gt;</a:t>
            </a:r>
            <a:br>
              <a:rPr lang="en-US" sz="1600" dirty="0"/>
            </a:br>
            <a:r>
              <a:rPr lang="en-US" sz="1600" dirty="0"/>
              <a:t>&lt;/</a:t>
            </a:r>
            <a:r>
              <a:rPr lang="en-US" sz="1600" dirty="0" err="1"/>
              <a:t>svg</a:t>
            </a:r>
            <a:r>
              <a:rPr lang="en-US" sz="1600" dirty="0"/>
              <a:t>&gt;</a:t>
            </a:r>
          </a:p>
          <a:p>
            <a:r>
              <a:rPr lang="en-US" sz="2000" dirty="0"/>
              <a:t>&lt;text&gt;</a:t>
            </a:r>
          </a:p>
          <a:p>
            <a:pPr lvl="1"/>
            <a:r>
              <a:rPr lang="en-US" sz="1600" dirty="0"/>
              <a:t>&lt;</a:t>
            </a:r>
            <a:r>
              <a:rPr lang="en-US" sz="1600" dirty="0" err="1"/>
              <a:t>svg</a:t>
            </a:r>
            <a:r>
              <a:rPr lang="en-US" sz="1600" dirty="0"/>
              <a:t> height="30" width="200"&gt;</a:t>
            </a:r>
            <a:br>
              <a:rPr lang="en-US" sz="1600" dirty="0"/>
            </a:br>
            <a:r>
              <a:rPr lang="en-US" sz="1600" dirty="0"/>
              <a:t>  &lt;text x="0" y="15" fill="red"&gt;I love SVG!&lt;/text&gt;</a:t>
            </a:r>
            <a:br>
              <a:rPr lang="en-US" sz="1600" dirty="0"/>
            </a:br>
            <a:r>
              <a:rPr lang="en-US" sz="1600" dirty="0"/>
              <a:t>&lt;/</a:t>
            </a:r>
            <a:r>
              <a:rPr lang="en-US" sz="1600" dirty="0" err="1"/>
              <a:t>svg</a:t>
            </a:r>
            <a:r>
              <a:rPr lang="en-US" sz="1600" dirty="0"/>
              <a:t>&gt;</a:t>
            </a:r>
          </a:p>
          <a:p>
            <a:r>
              <a:rPr lang="en-US" sz="2000" dirty="0"/>
              <a:t>&lt;path&gt;</a:t>
            </a:r>
          </a:p>
          <a:p>
            <a:pPr lvl="1"/>
            <a:r>
              <a:rPr lang="en-US" sz="1600" dirty="0"/>
              <a:t>&lt;</a:t>
            </a:r>
            <a:r>
              <a:rPr lang="en-US" sz="1600" dirty="0" err="1"/>
              <a:t>svg</a:t>
            </a:r>
            <a:r>
              <a:rPr lang="en-US" sz="1600" dirty="0"/>
              <a:t> height=“500" width=“500"&gt; </a:t>
            </a:r>
          </a:p>
          <a:p>
            <a:pPr marL="457200" lvl="1" indent="0">
              <a:buNone/>
            </a:pPr>
            <a:r>
              <a:rPr lang="en-US" sz="1600" dirty="0"/>
              <a:t>        &lt;path d="M350 120 L300 300 L425 300 Z" style="fill:green;stroke:steelblue;stroke-width:2" /&gt;</a:t>
            </a:r>
          </a:p>
          <a:p>
            <a:pPr marL="457200" lvl="1" indent="0">
              <a:buNone/>
            </a:pPr>
            <a:r>
              <a:rPr lang="en-US" sz="1600" dirty="0"/>
              <a:t>        &lt;/</a:t>
            </a:r>
            <a:r>
              <a:rPr lang="en-US" sz="1600" dirty="0" err="1"/>
              <a:t>svg</a:t>
            </a:r>
            <a:r>
              <a:rPr lang="en-US" sz="1600" dirty="0"/>
              <a:t>&gt;</a:t>
            </a:r>
          </a:p>
        </p:txBody>
      </p:sp>
      <p:pic>
        <p:nvPicPr>
          <p:cNvPr id="3" name="Picture 2">
            <a:extLst>
              <a:ext uri="{FF2B5EF4-FFF2-40B4-BE49-F238E27FC236}">
                <a16:creationId xmlns:a16="http://schemas.microsoft.com/office/drawing/2014/main" id="{853BFB8D-CCBE-4F35-B604-2719241CB078}"/>
              </a:ext>
            </a:extLst>
          </p:cNvPr>
          <p:cNvPicPr>
            <a:picLocks noChangeAspect="1"/>
          </p:cNvPicPr>
          <p:nvPr/>
        </p:nvPicPr>
        <p:blipFill rotWithShape="1">
          <a:blip r:embed="rId4"/>
          <a:srcRect t="12854" r="86528" b="51852"/>
          <a:stretch/>
        </p:blipFill>
        <p:spPr>
          <a:xfrm>
            <a:off x="7038623" y="2978922"/>
            <a:ext cx="4372754" cy="3642595"/>
          </a:xfrm>
          <a:prstGeom prst="rect">
            <a:avLst/>
          </a:prstGeom>
        </p:spPr>
      </p:pic>
      <p:sp>
        <p:nvSpPr>
          <p:cNvPr id="4" name="Rectangle 3">
            <a:extLst>
              <a:ext uri="{FF2B5EF4-FFF2-40B4-BE49-F238E27FC236}">
                <a16:creationId xmlns:a16="http://schemas.microsoft.com/office/drawing/2014/main" id="{B52812E9-FB64-4FC7-9652-D61DB4CC3798}"/>
              </a:ext>
            </a:extLst>
          </p:cNvPr>
          <p:cNvSpPr/>
          <p:nvPr/>
        </p:nvSpPr>
        <p:spPr>
          <a:xfrm>
            <a:off x="2500922" y="6488668"/>
            <a:ext cx="7705969" cy="215444"/>
          </a:xfrm>
          <a:prstGeom prst="rect">
            <a:avLst/>
          </a:prstGeom>
        </p:spPr>
        <p:txBody>
          <a:bodyPr wrap="square">
            <a:spAutoFit/>
          </a:bodyPr>
          <a:lstStyle/>
          <a:p>
            <a:pPr algn="ctr"/>
            <a:r>
              <a:rPr lang="en-US" sz="800" dirty="0"/>
              <a:t>https://developer.mozilla.org/en-US/docs/Web/SVG/Tutorial/Basic_Shapes</a:t>
            </a:r>
          </a:p>
        </p:txBody>
      </p:sp>
    </p:spTree>
    <p:extLst>
      <p:ext uri="{BB962C8B-B14F-4D97-AF65-F5344CB8AC3E}">
        <p14:creationId xmlns:p14="http://schemas.microsoft.com/office/powerpoint/2010/main" val="2737804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3F7D60E-0C81-441B-9195-6EEB697546D9}"/>
              </a:ext>
            </a:extLst>
          </p:cNvPr>
          <p:cNvSpPr>
            <a:spLocks noGrp="1"/>
          </p:cNvSpPr>
          <p:nvPr>
            <p:ph type="title"/>
          </p:nvPr>
        </p:nvSpPr>
        <p:spPr>
          <a:xfrm>
            <a:off x="1179226" y="826680"/>
            <a:ext cx="9833548" cy="1325563"/>
          </a:xfrm>
        </p:spPr>
        <p:txBody>
          <a:bodyPr>
            <a:normAutofit/>
          </a:bodyPr>
          <a:lstStyle/>
          <a:p>
            <a:pPr algn="ctr"/>
            <a:r>
              <a:rPr lang="en-US" sz="4000" dirty="0">
                <a:solidFill>
                  <a:schemeClr val="bg1"/>
                </a:solidFill>
                <a:latin typeface="CabinSketch" panose="020B0503050202020004" pitchFamily="34" charset="0"/>
                <a:cs typeface="AngsanaUPC" panose="020B0502040204020203" pitchFamily="18" charset="-34"/>
              </a:rPr>
              <a:t> AND NOW D3 …</a:t>
            </a:r>
          </a:p>
        </p:txBody>
      </p:sp>
      <p:sp>
        <p:nvSpPr>
          <p:cNvPr id="5" name="Content Placeholder 4">
            <a:extLst>
              <a:ext uri="{FF2B5EF4-FFF2-40B4-BE49-F238E27FC236}">
                <a16:creationId xmlns:a16="http://schemas.microsoft.com/office/drawing/2014/main" id="{8BFC0394-ACE9-4B16-BA13-636DC568D497}"/>
              </a:ext>
            </a:extLst>
          </p:cNvPr>
          <p:cNvSpPr>
            <a:spLocks noGrp="1"/>
          </p:cNvSpPr>
          <p:nvPr>
            <p:ph idx="1"/>
          </p:nvPr>
        </p:nvSpPr>
        <p:spPr>
          <a:xfrm>
            <a:off x="760722" y="2651233"/>
            <a:ext cx="10515600" cy="4206768"/>
          </a:xfrm>
        </p:spPr>
        <p:txBody>
          <a:bodyPr>
            <a:normAutofit fontScale="40000" lnSpcReduction="20000"/>
          </a:bodyPr>
          <a:lstStyle/>
          <a:p>
            <a:pPr>
              <a:buFont typeface="Wingdings" panose="05000000000000000000" pitchFamily="2" charset="2"/>
              <a:buChar char="q"/>
            </a:pPr>
            <a:r>
              <a:rPr lang="en-US" sz="4500" dirty="0"/>
              <a:t>DOM SELECTION &amp; MANIPULATION</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t>LOADING DATA </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t>ENTER-UPDATE-EXIT PARADIGM (DATA BINDING)</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t>CHARTS</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t>SCALES </a:t>
            </a:r>
          </a:p>
          <a:p>
            <a:pPr>
              <a:buFont typeface="Wingdings" panose="05000000000000000000" pitchFamily="2" charset="2"/>
              <a:buChar char="q"/>
            </a:pPr>
            <a:endParaRPr lang="en-US" sz="4500" dirty="0"/>
          </a:p>
          <a:p>
            <a:pPr>
              <a:buFont typeface="Wingdings" panose="05000000000000000000" pitchFamily="2" charset="2"/>
              <a:buChar char="q"/>
            </a:pPr>
            <a:r>
              <a:rPr lang="en-US" sz="4500" dirty="0"/>
              <a:t>AXES </a:t>
            </a:r>
          </a:p>
          <a:p>
            <a:pPr marL="0" indent="0">
              <a:buNone/>
            </a:pPr>
            <a:endParaRPr lang="en-US" sz="4500" dirty="0"/>
          </a:p>
          <a:p>
            <a:pPr>
              <a:buFont typeface="Wingdings" panose="05000000000000000000" pitchFamily="2" charset="2"/>
              <a:buChar char="q"/>
            </a:pPr>
            <a:r>
              <a:rPr lang="en-US" sz="4500" dirty="0"/>
              <a:t>TRANSITIONS AND INTERACTION</a:t>
            </a:r>
            <a:endParaRPr lang="en-US" dirty="0"/>
          </a:p>
        </p:txBody>
      </p:sp>
      <p:sp>
        <p:nvSpPr>
          <p:cNvPr id="3" name="TextBox 2">
            <a:extLst>
              <a:ext uri="{FF2B5EF4-FFF2-40B4-BE49-F238E27FC236}">
                <a16:creationId xmlns:a16="http://schemas.microsoft.com/office/drawing/2014/main" id="{6F440326-CD57-4008-B634-4FD21CBD85C7}"/>
              </a:ext>
            </a:extLst>
          </p:cNvPr>
          <p:cNvSpPr txBox="1"/>
          <p:nvPr/>
        </p:nvSpPr>
        <p:spPr>
          <a:xfrm>
            <a:off x="2916936" y="4473397"/>
            <a:ext cx="8514342" cy="923330"/>
          </a:xfrm>
          <a:prstGeom prst="rect">
            <a:avLst/>
          </a:prstGeom>
          <a:noFill/>
        </p:spPr>
        <p:txBody>
          <a:bodyPr wrap="square" rtlCol="0">
            <a:spAutoFit/>
          </a:bodyPr>
          <a:lstStyle/>
          <a:p>
            <a:r>
              <a:rPr lang="en-US" sz="5400" dirty="0">
                <a:latin typeface="CabinSketch" panose="020B0503050202020004" pitchFamily="34" charset="0"/>
              </a:rPr>
              <a:t>How to make this Work ???</a:t>
            </a:r>
          </a:p>
        </p:txBody>
      </p:sp>
      <p:sp>
        <p:nvSpPr>
          <p:cNvPr id="4" name="TextBox 3">
            <a:extLst>
              <a:ext uri="{FF2B5EF4-FFF2-40B4-BE49-F238E27FC236}">
                <a16:creationId xmlns:a16="http://schemas.microsoft.com/office/drawing/2014/main" id="{1AD9B2C7-BEA4-491F-9C6F-AAF28EA0B1EB}"/>
              </a:ext>
            </a:extLst>
          </p:cNvPr>
          <p:cNvSpPr txBox="1"/>
          <p:nvPr/>
        </p:nvSpPr>
        <p:spPr>
          <a:xfrm>
            <a:off x="6556248" y="41040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99330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3019</TotalTime>
  <Words>1228</Words>
  <Application>Microsoft Office PowerPoint</Application>
  <PresentationFormat>Widescreen</PresentationFormat>
  <Paragraphs>413</Paragraphs>
  <Slides>34</Slides>
  <Notes>30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CabinSketch</vt:lpstr>
      <vt:lpstr>Calibri</vt:lpstr>
      <vt:lpstr>Calibri Light</vt:lpstr>
      <vt:lpstr>Consolas</vt:lpstr>
      <vt:lpstr>Helvetica Neue</vt:lpstr>
      <vt:lpstr>Wingdings</vt:lpstr>
      <vt:lpstr>Office Theme</vt:lpstr>
      <vt:lpstr>D3.js Tutorial (Hands on Session) </vt:lpstr>
      <vt:lpstr>D3: Data-Driven Documents</vt:lpstr>
      <vt:lpstr>D3: Data-Driven Documents</vt:lpstr>
      <vt:lpstr>D3: Technology &amp; Concept</vt:lpstr>
      <vt:lpstr>Directory Structure</vt:lpstr>
      <vt:lpstr>VERY VERY IMPORTANT !!!</vt:lpstr>
      <vt:lpstr>SVG Basics</vt:lpstr>
      <vt:lpstr>SVG Shapes</vt:lpstr>
      <vt:lpstr> AND NOW D3 …</vt:lpstr>
      <vt:lpstr>D3 Begins…</vt:lpstr>
      <vt:lpstr>D3 Begins…</vt:lpstr>
      <vt:lpstr>D3 Begins…</vt:lpstr>
      <vt:lpstr>D3 Begins…</vt:lpstr>
      <vt:lpstr>Editor Set Up</vt:lpstr>
      <vt:lpstr>Editor Set Up</vt:lpstr>
      <vt:lpstr>D3 Begins…</vt:lpstr>
      <vt:lpstr>D3 DOM</vt:lpstr>
      <vt:lpstr>DOM Selection</vt:lpstr>
      <vt:lpstr>DOM Manipulation</vt:lpstr>
      <vt:lpstr>D3 Data Loading</vt:lpstr>
      <vt:lpstr>D3 Data Loading</vt:lpstr>
      <vt:lpstr>D3 DOM</vt:lpstr>
      <vt:lpstr>D3 Data Binding</vt:lpstr>
      <vt:lpstr>D3 Data Binding</vt:lpstr>
      <vt:lpstr>D3 CHARTS</vt:lpstr>
      <vt:lpstr>D3 SCALING</vt:lpstr>
      <vt:lpstr>D3 SCALING</vt:lpstr>
      <vt:lpstr>D3 Axis</vt:lpstr>
      <vt:lpstr>D3 Axis (Exactly Same Data)</vt:lpstr>
      <vt:lpstr>D3 Animation</vt:lpstr>
      <vt:lpstr>D3 Animation</vt:lpstr>
      <vt:lpstr>D3 Animation</vt:lpstr>
      <vt:lpstr>Bl.ock Builder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D3.js Tutorial </dc:title>
  <dc:creator>Ayush Kumar</dc:creator>
  <cp:lastModifiedBy>Ayush Kumar</cp:lastModifiedBy>
  <cp:revision>290</cp:revision>
  <dcterms:created xsi:type="dcterms:W3CDTF">2018-09-25T22:25:45Z</dcterms:created>
  <dcterms:modified xsi:type="dcterms:W3CDTF">2019-02-05T22:27:00Z</dcterms:modified>
</cp:coreProperties>
</file>